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17"/>
  </p:notesMasterIdLst>
  <p:handoutMasterIdLst>
    <p:handoutMasterId r:id="rId18"/>
  </p:handoutMasterIdLst>
  <p:sldIdLst>
    <p:sldId id="256" r:id="rId2"/>
    <p:sldId id="258" r:id="rId3"/>
    <p:sldId id="257" r:id="rId4"/>
    <p:sldId id="276" r:id="rId5"/>
    <p:sldId id="259" r:id="rId6"/>
    <p:sldId id="278" r:id="rId7"/>
    <p:sldId id="280" r:id="rId8"/>
    <p:sldId id="266" r:id="rId9"/>
    <p:sldId id="281" r:id="rId10"/>
    <p:sldId id="287" r:id="rId11"/>
    <p:sldId id="282" r:id="rId12"/>
    <p:sldId id="283" r:id="rId13"/>
    <p:sldId id="284" r:id="rId14"/>
    <p:sldId id="286" r:id="rId15"/>
    <p:sldId id="270" r:id="rId16"/>
  </p:sldIdLst>
  <p:sldSz cx="9144000" cy="7019925"/>
  <p:notesSz cx="6797675" cy="987425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91" autoAdjust="0"/>
    <p:restoredTop sz="62149" autoAdjust="0"/>
  </p:normalViewPr>
  <p:slideViewPr>
    <p:cSldViewPr showGuides="1">
      <p:cViewPr>
        <p:scale>
          <a:sx n="75" d="100"/>
          <a:sy n="75" d="100"/>
        </p:scale>
        <p:origin x="-1656" y="-336"/>
      </p:cViewPr>
      <p:guideLst>
        <p:guide orient="horz" pos="3027"/>
        <p:guide pos="2880"/>
      </p:guideLst>
    </p:cSldViewPr>
  </p:slideViewPr>
  <p:outlineViewPr>
    <p:cViewPr>
      <p:scale>
        <a:sx n="33" d="100"/>
        <a:sy n="33" d="100"/>
      </p:scale>
      <p:origin x="0" y="1090"/>
    </p:cViewPr>
  </p:outlineViewPr>
  <p:notesTextViewPr>
    <p:cViewPr>
      <p:scale>
        <a:sx n="1" d="1"/>
        <a:sy n="1" d="1"/>
      </p:scale>
      <p:origin x="0" y="0"/>
    </p:cViewPr>
  </p:notesTextViewPr>
  <p:sorterViewPr>
    <p:cViewPr>
      <p:scale>
        <a:sx n="100" d="100"/>
        <a:sy n="100" d="100"/>
      </p:scale>
      <p:origin x="0" y="0"/>
    </p:cViewPr>
  </p:sorterViewPr>
  <p:notesViewPr>
    <p:cSldViewPr showGuides="1">
      <p:cViewPr varScale="1">
        <p:scale>
          <a:sx n="82" d="100"/>
          <a:sy n="82" d="100"/>
        </p:scale>
        <p:origin x="-3132" y="-96"/>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atin typeface="Arial" pitchFamily="34" charset="0"/>
                <a:ea typeface="+mn-ea"/>
                <a:cs typeface="DejaVu Sans" pitchFamily="34" charset="0"/>
              </a:defRPr>
            </a:lvl1pPr>
          </a:lstStyle>
          <a:p>
            <a:pPr>
              <a:defRPr/>
            </a:pPr>
            <a:endParaRPr lang="en-US"/>
          </a:p>
        </p:txBody>
      </p:sp>
      <p:sp>
        <p:nvSpPr>
          <p:cNvPr id="3" name="Date Placeholder 2"/>
          <p:cNvSpPr>
            <a:spLocks noGrp="1"/>
          </p:cNvSpPr>
          <p:nvPr>
            <p:ph type="dt" sz="quarter" idx="1"/>
          </p:nvPr>
        </p:nvSpPr>
        <p:spPr>
          <a:xfrm>
            <a:off x="3849688" y="0"/>
            <a:ext cx="2946400" cy="493713"/>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fld id="{A0A9BCEE-F3F2-40D6-9262-B77CC4E3F90C}" type="datetimeFigureOut">
              <a:rPr lang="en-US"/>
              <a:pPr>
                <a:defRPr/>
              </a:pPr>
              <a:t>7/15/2015</a:t>
            </a:fld>
            <a:endParaRPr lang="en-US"/>
          </a:p>
        </p:txBody>
      </p:sp>
      <p:sp>
        <p:nvSpPr>
          <p:cNvPr id="4" name="Footer Placeholder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a:defRPr sz="1200">
                <a:latin typeface="Arial" pitchFamily="34" charset="0"/>
                <a:ea typeface="+mn-ea"/>
                <a:cs typeface="DejaVu Sans" pitchFamily="34" charset="0"/>
              </a:defRPr>
            </a:lvl1pPr>
          </a:lstStyle>
          <a:p>
            <a:pPr>
              <a:defRPr/>
            </a:pPr>
            <a:endParaRPr lang="en-US"/>
          </a:p>
        </p:txBody>
      </p:sp>
      <p:sp>
        <p:nvSpPr>
          <p:cNvPr id="5" name="Slide Number Placeholder 4"/>
          <p:cNvSpPr>
            <a:spLocks noGrp="1"/>
          </p:cNvSpPr>
          <p:nvPr>
            <p:ph type="sldNum" sz="quarter" idx="3"/>
          </p:nvPr>
        </p:nvSpPr>
        <p:spPr>
          <a:xfrm>
            <a:off x="3849688" y="9378950"/>
            <a:ext cx="2946400" cy="493713"/>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C3B26407-0ABD-4671-843E-14191986B6C8}" type="slidenum">
              <a:rPr lang="en-US"/>
              <a:pPr>
                <a:defRPr/>
              </a:pPr>
              <a:t>‹Nº›</a:t>
            </a:fld>
            <a:endParaRPr lang="en-US"/>
          </a:p>
        </p:txBody>
      </p:sp>
    </p:spTree>
    <p:extLst>
      <p:ext uri="{BB962C8B-B14F-4D97-AF65-F5344CB8AC3E}">
        <p14:creationId xmlns:p14="http://schemas.microsoft.com/office/powerpoint/2010/main" val="28596447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atin typeface="Arial" pitchFamily="34" charset="0"/>
                <a:ea typeface="+mn-ea"/>
                <a:cs typeface="DejaVu Sans" pitchFamily="34" charset="0"/>
              </a:defRPr>
            </a:lvl1pPr>
          </a:lstStyle>
          <a:p>
            <a:pPr>
              <a:defRPr/>
            </a:pPr>
            <a:endParaRPr lang="en-US"/>
          </a:p>
        </p:txBody>
      </p:sp>
      <p:sp>
        <p:nvSpPr>
          <p:cNvPr id="3" name="Date Placeholder 2"/>
          <p:cNvSpPr>
            <a:spLocks noGrp="1"/>
          </p:cNvSpPr>
          <p:nvPr>
            <p:ph type="dt" idx="1"/>
          </p:nvPr>
        </p:nvSpPr>
        <p:spPr>
          <a:xfrm>
            <a:off x="3849688" y="0"/>
            <a:ext cx="2946400" cy="493713"/>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fld id="{1B59BE26-975B-4675-9D8D-13DA8BE381EF}" type="datetimeFigureOut">
              <a:rPr lang="en-US"/>
              <a:pPr>
                <a:defRPr/>
              </a:pPr>
              <a:t>7/15/2015</a:t>
            </a:fld>
            <a:endParaRPr lang="en-US"/>
          </a:p>
        </p:txBody>
      </p:sp>
      <p:sp>
        <p:nvSpPr>
          <p:cNvPr id="4" name="Slide Image Placeholder 3"/>
          <p:cNvSpPr>
            <a:spLocks noGrp="1" noRot="1" noChangeAspect="1"/>
          </p:cNvSpPr>
          <p:nvPr>
            <p:ph type="sldImg" idx="2"/>
          </p:nvPr>
        </p:nvSpPr>
        <p:spPr>
          <a:xfrm>
            <a:off x="989013" y="741363"/>
            <a:ext cx="4819650" cy="370205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79450" y="4691063"/>
            <a:ext cx="5438775" cy="4443412"/>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a:defRPr sz="1200">
                <a:latin typeface="Arial" pitchFamily="34" charset="0"/>
                <a:ea typeface="+mn-ea"/>
                <a:cs typeface="DejaVu Sans" pitchFamily="34" charset="0"/>
              </a:defRPr>
            </a:lvl1pPr>
          </a:lstStyle>
          <a:p>
            <a:pPr>
              <a:defRPr/>
            </a:pPr>
            <a:endParaRPr lang="en-US"/>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18362591-CCD2-47AE-8FC1-4CDF21D53FB7}" type="slidenum">
              <a:rPr lang="en-US"/>
              <a:pPr>
                <a:defRPr/>
              </a:pPr>
              <a:t>‹Nº›</a:t>
            </a:fld>
            <a:endParaRPr lang="en-US"/>
          </a:p>
        </p:txBody>
      </p:sp>
    </p:spTree>
    <p:extLst>
      <p:ext uri="{BB962C8B-B14F-4D97-AF65-F5344CB8AC3E}">
        <p14:creationId xmlns:p14="http://schemas.microsoft.com/office/powerpoint/2010/main" val="28119522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El que fem, de forma molt esquemàtica és modelitzar el sistema atmosfèric de la Terra. Per a fer això parametritzem el mon com si fos un conjunt de malles tant en l’espai com en el temps i apliquem els models matemàtics que integren els processos físics i químics de l’atmòsfera. És a dir, tenim en compte les emissions naturals, les emissions biogèniques i antropogèniques juntament amb els processos físics, químics i meteorologics. En executar els models que integren tota aquesta informació obtenim informació de com es mouen les partícules a través de l’atmòsfera. </a:t>
            </a:r>
            <a:endParaRPr lang="es-ES" altLang="es-ES" smtClean="0">
              <a:ea typeface="ＭＳ Ｐゴシック" pitchFamily="34" charset="-128"/>
            </a:endParaRPr>
          </a:p>
          <a:p>
            <a:endParaRPr lang="es-ES" altLang="es-ES" smtClean="0">
              <a:ea typeface="ＭＳ Ｐゴシック" pitchFamily="34" charset="-128"/>
            </a:endParaRPr>
          </a:p>
        </p:txBody>
      </p:sp>
      <p:sp>
        <p:nvSpPr>
          <p:cNvPr id="29700"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B682566A-767D-4764-BD20-403D870618D9}" type="slidenum">
              <a:rPr lang="en-US" altLang="es-ES" smtClean="0"/>
              <a:pPr eaLnBrk="1" hangingPunct="1"/>
              <a:t>1</a:t>
            </a:fld>
            <a:endParaRPr lang="en-US" altLang="es-E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Aquest és un exemple concret però aquesta informació la podem donar en forma espaial en mapa amb informació detallada per diferents zones. Per tant a un inversor energètic li interessarà muntar un parc en les zones que tinguin una probabilitat major que les altres d’incrementar el vent en el futur. El que aportem és una eina per valorar el risc.</a:t>
            </a:r>
            <a:endParaRPr lang="es-ES" altLang="es-ES" smtClean="0">
              <a:ea typeface="ＭＳ Ｐゴシック" pitchFamily="34" charset="-128"/>
            </a:endParaRPr>
          </a:p>
          <a:p>
            <a:endParaRPr lang="es-ES" altLang="es-ES" smtClean="0">
              <a:ea typeface="ＭＳ Ｐゴシック" pitchFamily="34" charset="-128"/>
            </a:endParaRPr>
          </a:p>
          <a:p>
            <a:r>
              <a:rPr lang="es-ES" altLang="es-ES" smtClean="0">
                <a:ea typeface="ＭＳ Ｐゴシック" pitchFamily="34" charset="-128"/>
              </a:rPr>
              <a:t>____</a:t>
            </a:r>
          </a:p>
          <a:p>
            <a:r>
              <a:rPr lang="es-ES" altLang="es-ES" smtClean="0">
                <a:ea typeface="ＭＳ Ｐゴシック" pitchFamily="34" charset="-128"/>
              </a:rPr>
              <a:t>NOTES en cas de pregunta per les zones grises:</a:t>
            </a:r>
          </a:p>
          <a:p>
            <a:r>
              <a:rPr lang="ca-ES" altLang="es-ES" smtClean="0">
                <a:ea typeface="ＭＳ Ｐゴシック" pitchFamily="34" charset="-128"/>
              </a:rPr>
              <a:t>Ensenyem els valors per aquelles zones en les que les dades del Centre Europeu son prou bones per aportar valor afegit a un model que només tingui climatologia. En les zones on no podem donar aquest tipus d’anàlisi fen un anàlisi detallat des del punt de vista meteorològic analitzant patrons meteorologics ben descrits. P.e. si s’espera una fase anticiclònica de la NAO aleshores si que podem donar una resposta de com evolucionarà el vent. No és un valor sino una descripció per als propers mesos.</a:t>
            </a:r>
            <a:endParaRPr lang="es-ES" altLang="es-ES" smtClean="0">
              <a:ea typeface="ＭＳ Ｐゴシック" pitchFamily="34" charset="-128"/>
            </a:endParaRPr>
          </a:p>
          <a:p>
            <a:endParaRPr lang="es-ES" altLang="es-ES" smtClean="0">
              <a:ea typeface="ＭＳ Ｐゴシック" pitchFamily="34" charset="-128"/>
            </a:endParaRPr>
          </a:p>
        </p:txBody>
      </p:sp>
      <p:sp>
        <p:nvSpPr>
          <p:cNvPr id="3891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CB1C4A48-C0C9-4449-87CF-A1E2EC94C7B7}" type="slidenum">
              <a:rPr lang="en-US" altLang="es-ES" smtClean="0"/>
              <a:pPr eaLnBrk="1" hangingPunct="1"/>
              <a:t>11</a:t>
            </a:fld>
            <a:endParaRPr lang="en-US" altLang="es-E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Aquest és un exemple concret però aquesta informació la podem donar en forma espaial en mapa amb informació detallada per diferents zones. Per tant a un inversor energètic li interessarà muntar un parc en les zones que tinguin una probabilitat major que les altres d’incrementar el vent en el futur. El que aportem és una eina per valorar el risc.</a:t>
            </a:r>
            <a:endParaRPr lang="es-ES" altLang="es-ES" smtClean="0">
              <a:ea typeface="ＭＳ Ｐゴシック" pitchFamily="34" charset="-128"/>
            </a:endParaRPr>
          </a:p>
          <a:p>
            <a:endParaRPr lang="es-ES" altLang="es-ES" smtClean="0">
              <a:ea typeface="ＭＳ Ｐゴシック" pitchFamily="34" charset="-128"/>
            </a:endParaRPr>
          </a:p>
          <a:p>
            <a:r>
              <a:rPr lang="es-ES" altLang="es-ES" smtClean="0">
                <a:ea typeface="ＭＳ Ｐゴシック" pitchFamily="34" charset="-128"/>
              </a:rPr>
              <a:t>____</a:t>
            </a:r>
          </a:p>
          <a:p>
            <a:r>
              <a:rPr lang="es-ES" altLang="es-ES" smtClean="0">
                <a:ea typeface="ＭＳ Ｐゴシック" pitchFamily="34" charset="-128"/>
              </a:rPr>
              <a:t>NOTES en cas de pregunta per les zones grises:</a:t>
            </a:r>
          </a:p>
          <a:p>
            <a:r>
              <a:rPr lang="ca-ES" altLang="es-ES" smtClean="0">
                <a:ea typeface="ＭＳ Ｐゴシック" pitchFamily="34" charset="-128"/>
              </a:rPr>
              <a:t>Ensenyem els valors per aquelles zones en les que les dades del Centre Europeu son prou bones per aportar valor afegit a un model que només tingui climatologia. En les zones on no podem donar aquest tipus d’anàlisi fen un anàlisi detallat des del punt de vista meteorològic analitzant patrons meteorologics ben descrits. P.e. si s’espera una fase anticiclònica de la NAO aleshores si que podem donar una resposta de com evolucionarà el vent. No és un valor sino una descripció per als propers mesos.</a:t>
            </a:r>
            <a:endParaRPr lang="es-ES" altLang="es-ES" smtClean="0">
              <a:ea typeface="ＭＳ Ｐゴシック" pitchFamily="34" charset="-128"/>
            </a:endParaRPr>
          </a:p>
          <a:p>
            <a:endParaRPr lang="es-ES" altLang="es-ES" smtClean="0">
              <a:ea typeface="ＭＳ Ｐゴシック" pitchFamily="34" charset="-128"/>
            </a:endParaRPr>
          </a:p>
        </p:txBody>
      </p:sp>
      <p:sp>
        <p:nvSpPr>
          <p:cNvPr id="3891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CB1C4A48-C0C9-4449-87CF-A1E2EC94C7B7}" type="slidenum">
              <a:rPr lang="en-US" altLang="es-ES" smtClean="0"/>
              <a:pPr eaLnBrk="1" hangingPunct="1"/>
              <a:t>12</a:t>
            </a:fld>
            <a:endParaRPr lang="en-US" altLang="es-E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Aquest és un exemple concret però aquesta informació la podem donar en forma espaial en mapa amb informació detallada per diferents zones. Per tant a un inversor energètic li interessarà muntar un parc en les zones que tinguin una probabilitat major que les altres d’incrementar el vent en el futur. El que aportem és una eina per valorar el risc.</a:t>
            </a:r>
            <a:endParaRPr lang="es-ES" altLang="es-ES" smtClean="0">
              <a:ea typeface="ＭＳ Ｐゴシック" pitchFamily="34" charset="-128"/>
            </a:endParaRPr>
          </a:p>
          <a:p>
            <a:endParaRPr lang="es-ES" altLang="es-ES" smtClean="0">
              <a:ea typeface="ＭＳ Ｐゴシック" pitchFamily="34" charset="-128"/>
            </a:endParaRPr>
          </a:p>
          <a:p>
            <a:r>
              <a:rPr lang="es-ES" altLang="es-ES" smtClean="0">
                <a:ea typeface="ＭＳ Ｐゴシック" pitchFamily="34" charset="-128"/>
              </a:rPr>
              <a:t>____</a:t>
            </a:r>
          </a:p>
          <a:p>
            <a:r>
              <a:rPr lang="es-ES" altLang="es-ES" smtClean="0">
                <a:ea typeface="ＭＳ Ｐゴシック" pitchFamily="34" charset="-128"/>
              </a:rPr>
              <a:t>NOTES en cas de pregunta per les zones grises:</a:t>
            </a:r>
          </a:p>
          <a:p>
            <a:r>
              <a:rPr lang="ca-ES" altLang="es-ES" smtClean="0">
                <a:ea typeface="ＭＳ Ｐゴシック" pitchFamily="34" charset="-128"/>
              </a:rPr>
              <a:t>Ensenyem els valors per aquelles zones en les que les dades del Centre Europeu son prou bones per aportar valor afegit a un model que només tingui climatologia. En les zones on no podem donar aquest tipus d’anàlisi fen un anàlisi detallat des del punt de vista meteorològic analitzant patrons meteorologics ben descrits. P.e. si s’espera una fase anticiclònica de la NAO aleshores si que podem donar una resposta de com evolucionarà el vent. No és un valor sino una descripció per als propers mesos.</a:t>
            </a:r>
            <a:endParaRPr lang="es-ES" altLang="es-ES" smtClean="0">
              <a:ea typeface="ＭＳ Ｐゴシック" pitchFamily="34" charset="-128"/>
            </a:endParaRPr>
          </a:p>
          <a:p>
            <a:endParaRPr lang="es-ES" altLang="es-ES" smtClean="0">
              <a:ea typeface="ＭＳ Ｐゴシック" pitchFamily="34" charset="-128"/>
            </a:endParaRPr>
          </a:p>
        </p:txBody>
      </p:sp>
      <p:sp>
        <p:nvSpPr>
          <p:cNvPr id="3891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CB1C4A48-C0C9-4449-87CF-A1E2EC94C7B7}" type="slidenum">
              <a:rPr lang="en-US" altLang="es-ES" smtClean="0"/>
              <a:pPr eaLnBrk="1" hangingPunct="1"/>
              <a:t>13</a:t>
            </a:fld>
            <a:endParaRPr lang="en-US" altLang="es-E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Aquests models els podem aplicar a múltiples escales espaials, des de la més global fins a centrar-nos només en una ciutat.</a:t>
            </a:r>
            <a:endParaRPr lang="es-ES" altLang="es-ES" smtClean="0">
              <a:ea typeface="ＭＳ Ｐゴシック" pitchFamily="34" charset="-128"/>
            </a:endParaRPr>
          </a:p>
          <a:p>
            <a:endParaRPr lang="es-ES" altLang="es-ES" smtClean="0">
              <a:ea typeface="ＭＳ Ｐゴシック" pitchFamily="34" charset="-128"/>
            </a:endParaRPr>
          </a:p>
        </p:txBody>
      </p:sp>
      <p:sp>
        <p:nvSpPr>
          <p:cNvPr id="30724"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213EF9F8-BD07-4FD1-BFD3-5C92B62CD285}" type="slidenum">
              <a:rPr lang="en-US" altLang="es-ES" smtClean="0"/>
              <a:pPr eaLnBrk="1" hangingPunct="1"/>
              <a:t>3</a:t>
            </a:fld>
            <a:endParaRPr lang="en-US" altLang="es-E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També podem treballar a totes les escales temporals. L’anàlisi diagnòstic d’esdeveniments passats, els pronòstics per als propers dies, les projeccions a molts anys vista i el terme mitg, les prediccions que van des de setmanes i mesos fins a dècades.</a:t>
            </a:r>
            <a:endParaRPr lang="es-ES" altLang="es-ES" smtClean="0">
              <a:ea typeface="ＭＳ Ｐゴシック" pitchFamily="34" charset="-128"/>
            </a:endParaRPr>
          </a:p>
          <a:p>
            <a:r>
              <a:rPr lang="ca-ES" altLang="es-ES" smtClean="0">
                <a:ea typeface="ＭＳ Ｐゴシック" pitchFamily="34" charset="-128"/>
              </a:rPr>
              <a:t>On som forts i el que ens fa destacar son dos casos concrets que molt pocs altres centres treballen i que estan fortament lligats tant a l’energia solar com a l’energia eòlica. </a:t>
            </a:r>
            <a:endParaRPr lang="es-ES" altLang="es-ES" smtClean="0">
              <a:ea typeface="ＭＳ Ｐゴシック" pitchFamily="34" charset="-128"/>
            </a:endParaRPr>
          </a:p>
          <a:p>
            <a:r>
              <a:rPr lang="ca-ES" altLang="es-ES" smtClean="0">
                <a:ea typeface="ＭＳ Ｐゴシック" pitchFamily="34" charset="-128"/>
              </a:rPr>
              <a:t>D’una banda  som líders en temes de modelització de la pols a l’atmòsfera que és un tema crític per a zones àrides, semiàrides i zones adjacents (Àfrica, Sud d’Espanya i Orient Mitjà) i cabdal per a la gestió de l’energia solar.</a:t>
            </a:r>
            <a:endParaRPr lang="es-ES" altLang="es-ES" smtClean="0">
              <a:ea typeface="ＭＳ Ｐゴシック" pitchFamily="34" charset="-128"/>
            </a:endParaRPr>
          </a:p>
          <a:p>
            <a:r>
              <a:rPr lang="ca-ES" altLang="es-ES" smtClean="0">
                <a:ea typeface="ＭＳ Ｐゴシック" pitchFamily="34" charset="-128"/>
              </a:rPr>
              <a:t>D’altra banda les prediccions climàtiques (seasonal to decadal) són un tema molt nou que tot just es comença a treballar a nivell mundial i en el que només el nostre centre i la Met Office de Regne Unit estem fent coses i en molts casos col·laborant i en contacte constant amb el sector de l’energia eòlica.</a:t>
            </a:r>
            <a:endParaRPr lang="es-ES" altLang="es-ES" smtClean="0">
              <a:ea typeface="ＭＳ Ｐゴシック" pitchFamily="34" charset="-128"/>
            </a:endParaRPr>
          </a:p>
          <a:p>
            <a:r>
              <a:rPr lang="ca-ES" altLang="es-ES" smtClean="0">
                <a:ea typeface="ＭＳ Ｐゴシック" pitchFamily="34" charset="-128"/>
              </a:rPr>
              <a:t>A continuació us explicaré aquest dos punts amb una mica més de detall.</a:t>
            </a:r>
            <a:endParaRPr lang="es-ES" altLang="es-ES" smtClean="0">
              <a:ea typeface="ＭＳ Ｐゴシック" pitchFamily="34" charset="-128"/>
            </a:endParaRPr>
          </a:p>
          <a:p>
            <a:endParaRPr lang="es-ES" altLang="es-ES" smtClean="0">
              <a:ea typeface="ＭＳ Ｐゴシック" pitchFamily="34" charset="-128"/>
            </a:endParaRPr>
          </a:p>
        </p:txBody>
      </p:sp>
      <p:sp>
        <p:nvSpPr>
          <p:cNvPr id="3174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5D1C1E8D-AF6B-4AC3-A086-B81A121934D3}" type="slidenum">
              <a:rPr lang="en-US" altLang="es-ES" smtClean="0"/>
              <a:pPr eaLnBrk="1" hangingPunct="1"/>
              <a:t>4</a:t>
            </a:fld>
            <a:endParaRPr lang="en-US" altLang="es-E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Això quina utilitat pot tenir per al sector de l’energia solar? </a:t>
            </a:r>
            <a:endParaRPr lang="es-ES" altLang="es-ES" smtClean="0">
              <a:ea typeface="ＭＳ Ｐゴシック" pitchFamily="34" charset="-128"/>
            </a:endParaRPr>
          </a:p>
          <a:p>
            <a:r>
              <a:rPr lang="ca-ES" altLang="es-ES" smtClean="0">
                <a:ea typeface="ＭＳ Ｐゴシック" pitchFamily="34" charset="-128"/>
              </a:rPr>
              <a:t>En aquest gràfic, el que es veu es com el model clàssic (que només inclou la meteorologia) millora molt més el seu ajust a la realitat si es fa servir el model acoblat online del Dust. Això implica una estimació molt més acurada de la quantitat de radiació solar que arribarà donades les condicions meteorològiques i les partícules de pols en suspensió.</a:t>
            </a:r>
            <a:endParaRPr lang="es-ES" altLang="es-ES" smtClean="0">
              <a:ea typeface="ＭＳ Ｐゴシック" pitchFamily="34" charset="-128"/>
            </a:endParaRPr>
          </a:p>
          <a:p>
            <a:r>
              <a:rPr lang="ca-ES" altLang="es-ES" smtClean="0">
                <a:ea typeface="ＭＳ Ｐゴシック" pitchFamily="34" charset="-128"/>
              </a:rPr>
              <a:t>D’una banda podem donar pronòstics a nivell global, regional i local. Els nostres models poden aportar informació diagnòstica tant del passat com del futur més proper i el més important, amb els nostres models podem millorar substancialment la qualitat dels pronòstics i prediccions de radiació social en una determinada regió</a:t>
            </a:r>
            <a:endParaRPr lang="es-ES" altLang="es-ES" smtClean="0">
              <a:ea typeface="ＭＳ Ｐゴシック" pitchFamily="34" charset="-128"/>
            </a:endParaRPr>
          </a:p>
        </p:txBody>
      </p:sp>
      <p:sp>
        <p:nvSpPr>
          <p:cNvPr id="3379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64BEC1D0-683C-4E74-BD9B-82C22D8E4FC7}" type="slidenum">
              <a:rPr lang="en-US" altLang="es-ES" smtClean="0"/>
              <a:pPr eaLnBrk="1" hangingPunct="1"/>
              <a:t>5</a:t>
            </a:fld>
            <a:endParaRPr lang="en-US" altLang="es-E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Això quina utilitat pot tenir per al sector de l’energia solar? </a:t>
            </a:r>
            <a:endParaRPr lang="es-ES" altLang="es-ES" smtClean="0">
              <a:ea typeface="ＭＳ Ｐゴシック" pitchFamily="34" charset="-128"/>
            </a:endParaRPr>
          </a:p>
          <a:p>
            <a:r>
              <a:rPr lang="ca-ES" altLang="es-ES" smtClean="0">
                <a:ea typeface="ＭＳ Ｐゴシック" pitchFamily="34" charset="-128"/>
              </a:rPr>
              <a:t>En aquest gràfic, el que es veu es com el model clàssic (que només inclou la meteorologia) millora molt més el seu ajust a la realitat si es fa servir el model acoblat online del Dust. Això implica una estimació molt més acurada de la quantitat de radiació solar que arribarà donades les condicions meteorològiques i les partícules de pols en suspensió.</a:t>
            </a:r>
            <a:endParaRPr lang="es-ES" altLang="es-ES" smtClean="0">
              <a:ea typeface="ＭＳ Ｐゴシック" pitchFamily="34" charset="-128"/>
            </a:endParaRPr>
          </a:p>
          <a:p>
            <a:r>
              <a:rPr lang="ca-ES" altLang="es-ES" smtClean="0">
                <a:ea typeface="ＭＳ Ｐゴシック" pitchFamily="34" charset="-128"/>
              </a:rPr>
              <a:t>D’una banda podem donar pronòstics a nivell global, regional i local. Els nostres models poden aportar informació diagnòstica tant del passat com del futur més proper i el més important, amb els nostres models podem millorar substancialment la qualitat dels pronòstics i prediccions de radiació social en una determinada regió</a:t>
            </a:r>
            <a:endParaRPr lang="es-ES" altLang="es-ES" smtClean="0">
              <a:ea typeface="ＭＳ Ｐゴシック" pitchFamily="34" charset="-128"/>
            </a:endParaRPr>
          </a:p>
        </p:txBody>
      </p:sp>
      <p:sp>
        <p:nvSpPr>
          <p:cNvPr id="3379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64BEC1D0-683C-4E74-BD9B-82C22D8E4FC7}" type="slidenum">
              <a:rPr lang="en-US" altLang="es-ES" smtClean="0"/>
              <a:pPr eaLnBrk="1" hangingPunct="1"/>
              <a:t>6</a:t>
            </a:fld>
            <a:endParaRPr lang="en-US" altLang="es-E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Aquest és un exemple concret però aquesta informació la podem donar en forma espaial en mapa amb informació detallada per diferents zones. Per tant a un inversor energètic li interessarà muntar un parc en les zones que tinguin una probabilitat major que les altres d’incrementar el vent en el futur. El que aportem és una eina per valorar el risc.</a:t>
            </a:r>
            <a:endParaRPr lang="es-ES" altLang="es-ES" smtClean="0">
              <a:ea typeface="ＭＳ Ｐゴシック" pitchFamily="34" charset="-128"/>
            </a:endParaRPr>
          </a:p>
          <a:p>
            <a:endParaRPr lang="es-ES" altLang="es-ES" smtClean="0">
              <a:ea typeface="ＭＳ Ｐゴシック" pitchFamily="34" charset="-128"/>
            </a:endParaRPr>
          </a:p>
          <a:p>
            <a:r>
              <a:rPr lang="es-ES" altLang="es-ES" smtClean="0">
                <a:ea typeface="ＭＳ Ｐゴシック" pitchFamily="34" charset="-128"/>
              </a:rPr>
              <a:t>____</a:t>
            </a:r>
          </a:p>
          <a:p>
            <a:r>
              <a:rPr lang="es-ES" altLang="es-ES" smtClean="0">
                <a:ea typeface="ＭＳ Ｐゴシック" pitchFamily="34" charset="-128"/>
              </a:rPr>
              <a:t>NOTES en cas de pregunta per les zones grises:</a:t>
            </a:r>
          </a:p>
          <a:p>
            <a:r>
              <a:rPr lang="ca-ES" altLang="es-ES" smtClean="0">
                <a:ea typeface="ＭＳ Ｐゴシック" pitchFamily="34" charset="-128"/>
              </a:rPr>
              <a:t>Ensenyem els valors per aquelles zones en les que les dades del Centre Europeu son prou bones per aportar valor afegit a un model que només tingui climatologia. En les zones on no podem donar aquest tipus d’anàlisi fen un anàlisi detallat des del punt de vista meteorològic analitzant patrons meteorologics ben descrits. P.e. si s’espera una fase anticiclònica de la NAO aleshores si que podem donar una resposta de com evolucionarà el vent. No és un valor sino una descripció per als propers mesos.</a:t>
            </a:r>
            <a:endParaRPr lang="es-ES" altLang="es-ES" smtClean="0">
              <a:ea typeface="ＭＳ Ｐゴシック" pitchFamily="34" charset="-128"/>
            </a:endParaRPr>
          </a:p>
          <a:p>
            <a:endParaRPr lang="es-ES" altLang="es-ES" smtClean="0">
              <a:ea typeface="ＭＳ Ｐゴシック" pitchFamily="34" charset="-128"/>
            </a:endParaRPr>
          </a:p>
        </p:txBody>
      </p:sp>
      <p:sp>
        <p:nvSpPr>
          <p:cNvPr id="3891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CB1C4A48-C0C9-4449-87CF-A1E2EC94C7B7}" type="slidenum">
              <a:rPr lang="en-US" altLang="es-ES" smtClean="0"/>
              <a:pPr eaLnBrk="1" hangingPunct="1"/>
              <a:t>7</a:t>
            </a:fld>
            <a:endParaRPr lang="en-US" altLang="es-E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Aquest és un exemple concret però aquesta informació la podem donar en forma espaial en mapa amb informació detallada per diferents zones. Per tant a un inversor energètic li interessarà muntar un parc en les zones que tinguin una probabilitat major que les altres d’incrementar el vent en el futur. El que aportem és una eina per valorar el risc.</a:t>
            </a:r>
            <a:endParaRPr lang="es-ES" altLang="es-ES" smtClean="0">
              <a:ea typeface="ＭＳ Ｐゴシック" pitchFamily="34" charset="-128"/>
            </a:endParaRPr>
          </a:p>
          <a:p>
            <a:endParaRPr lang="es-ES" altLang="es-ES" smtClean="0">
              <a:ea typeface="ＭＳ Ｐゴシック" pitchFamily="34" charset="-128"/>
            </a:endParaRPr>
          </a:p>
          <a:p>
            <a:r>
              <a:rPr lang="es-ES" altLang="es-ES" smtClean="0">
                <a:ea typeface="ＭＳ Ｐゴシック" pitchFamily="34" charset="-128"/>
              </a:rPr>
              <a:t>____</a:t>
            </a:r>
          </a:p>
          <a:p>
            <a:r>
              <a:rPr lang="es-ES" altLang="es-ES" smtClean="0">
                <a:ea typeface="ＭＳ Ｐゴシック" pitchFamily="34" charset="-128"/>
              </a:rPr>
              <a:t>NOTES en cas de pregunta per les zones grises:</a:t>
            </a:r>
          </a:p>
          <a:p>
            <a:r>
              <a:rPr lang="ca-ES" altLang="es-ES" smtClean="0">
                <a:ea typeface="ＭＳ Ｐゴシック" pitchFamily="34" charset="-128"/>
              </a:rPr>
              <a:t>Ensenyem els valors per aquelles zones en les que les dades del Centre Europeu son prou bones per aportar valor afegit a un model que només tingui climatologia. En les zones on no podem donar aquest tipus d’anàlisi fen un anàlisi detallat des del punt de vista meteorològic analitzant patrons meteorologics ben descrits. P.e. si s’espera una fase anticiclònica de la NAO aleshores si que podem donar una resposta de com evolucionarà el vent. No és un valor sino una descripció per als propers mesos.</a:t>
            </a:r>
            <a:endParaRPr lang="es-ES" altLang="es-ES" smtClean="0">
              <a:ea typeface="ＭＳ Ｐゴシック" pitchFamily="34" charset="-128"/>
            </a:endParaRPr>
          </a:p>
          <a:p>
            <a:endParaRPr lang="es-ES" altLang="es-ES" smtClean="0">
              <a:ea typeface="ＭＳ Ｐゴシック" pitchFamily="34" charset="-128"/>
            </a:endParaRPr>
          </a:p>
        </p:txBody>
      </p:sp>
      <p:sp>
        <p:nvSpPr>
          <p:cNvPr id="3891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CB1C4A48-C0C9-4449-87CF-A1E2EC94C7B7}" type="slidenum">
              <a:rPr lang="en-US" altLang="es-ES" smtClean="0"/>
              <a:pPr eaLnBrk="1" hangingPunct="1"/>
              <a:t>8</a:t>
            </a:fld>
            <a:endParaRPr lang="en-US" altLang="es-E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Aquest és un exemple concret però aquesta informació la podem donar en forma espaial en mapa amb informació detallada per diferents zones. Per tant a un inversor energètic li interessarà muntar un parc en les zones que tinguin una probabilitat major que les altres d’incrementar el vent en el futur. El que aportem és una eina per valorar el risc.</a:t>
            </a:r>
            <a:endParaRPr lang="es-ES" altLang="es-ES" smtClean="0">
              <a:ea typeface="ＭＳ Ｐゴシック" pitchFamily="34" charset="-128"/>
            </a:endParaRPr>
          </a:p>
          <a:p>
            <a:endParaRPr lang="es-ES" altLang="es-ES" smtClean="0">
              <a:ea typeface="ＭＳ Ｐゴシック" pitchFamily="34" charset="-128"/>
            </a:endParaRPr>
          </a:p>
          <a:p>
            <a:r>
              <a:rPr lang="es-ES" altLang="es-ES" smtClean="0">
                <a:ea typeface="ＭＳ Ｐゴシック" pitchFamily="34" charset="-128"/>
              </a:rPr>
              <a:t>____</a:t>
            </a:r>
          </a:p>
          <a:p>
            <a:r>
              <a:rPr lang="es-ES" altLang="es-ES" smtClean="0">
                <a:ea typeface="ＭＳ Ｐゴシック" pitchFamily="34" charset="-128"/>
              </a:rPr>
              <a:t>NOTES en cas de pregunta per les zones grises:</a:t>
            </a:r>
          </a:p>
          <a:p>
            <a:r>
              <a:rPr lang="ca-ES" altLang="es-ES" smtClean="0">
                <a:ea typeface="ＭＳ Ｐゴシック" pitchFamily="34" charset="-128"/>
              </a:rPr>
              <a:t>Ensenyem els valors per aquelles zones en les que les dades del Centre Europeu son prou bones per aportar valor afegit a un model que només tingui climatologia. En les zones on no podem donar aquest tipus d’anàlisi fen un anàlisi detallat des del punt de vista meteorològic analitzant patrons meteorologics ben descrits. P.e. si s’espera una fase anticiclònica de la NAO aleshores si que podem donar una resposta de com evolucionarà el vent. No és un valor sino una descripció per als propers mesos.</a:t>
            </a:r>
            <a:endParaRPr lang="es-ES" altLang="es-ES" smtClean="0">
              <a:ea typeface="ＭＳ Ｐゴシック" pitchFamily="34" charset="-128"/>
            </a:endParaRPr>
          </a:p>
          <a:p>
            <a:endParaRPr lang="es-ES" altLang="es-ES" smtClean="0">
              <a:ea typeface="ＭＳ Ｐゴシック" pitchFamily="34" charset="-128"/>
            </a:endParaRPr>
          </a:p>
        </p:txBody>
      </p:sp>
      <p:sp>
        <p:nvSpPr>
          <p:cNvPr id="3891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CB1C4A48-C0C9-4449-87CF-A1E2EC94C7B7}" type="slidenum">
              <a:rPr lang="en-US" altLang="es-ES" smtClean="0"/>
              <a:pPr eaLnBrk="1" hangingPunct="1"/>
              <a:t>9</a:t>
            </a:fld>
            <a:endParaRPr lang="en-US" altLang="es-E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ca-ES" altLang="es-ES" smtClean="0">
                <a:ea typeface="ＭＳ Ｐゴシック" pitchFamily="34" charset="-128"/>
              </a:rPr>
              <a:t>Aquest és un exemple concret però aquesta informació la podem donar en forma espaial en mapa amb informació detallada per diferents zones. Per tant a un inversor energètic li interessarà muntar un parc en les zones que tinguin una probabilitat major que les altres d’incrementar el vent en el futur. El que aportem és una eina per valorar el risc.</a:t>
            </a:r>
            <a:endParaRPr lang="es-ES" altLang="es-ES" smtClean="0">
              <a:ea typeface="ＭＳ Ｐゴシック" pitchFamily="34" charset="-128"/>
            </a:endParaRPr>
          </a:p>
          <a:p>
            <a:endParaRPr lang="es-ES" altLang="es-ES" smtClean="0">
              <a:ea typeface="ＭＳ Ｐゴシック" pitchFamily="34" charset="-128"/>
            </a:endParaRPr>
          </a:p>
          <a:p>
            <a:r>
              <a:rPr lang="es-ES" altLang="es-ES" smtClean="0">
                <a:ea typeface="ＭＳ Ｐゴシック" pitchFamily="34" charset="-128"/>
              </a:rPr>
              <a:t>____</a:t>
            </a:r>
          </a:p>
          <a:p>
            <a:r>
              <a:rPr lang="es-ES" altLang="es-ES" smtClean="0">
                <a:ea typeface="ＭＳ Ｐゴシック" pitchFamily="34" charset="-128"/>
              </a:rPr>
              <a:t>NOTES en cas de pregunta per les zones grises:</a:t>
            </a:r>
          </a:p>
          <a:p>
            <a:r>
              <a:rPr lang="ca-ES" altLang="es-ES" smtClean="0">
                <a:ea typeface="ＭＳ Ｐゴシック" pitchFamily="34" charset="-128"/>
              </a:rPr>
              <a:t>Ensenyem els valors per aquelles zones en les que les dades del Centre Europeu son prou bones per aportar valor afegit a un model que només tingui climatologia. En les zones on no podem donar aquest tipus d’anàlisi fen un anàlisi detallat des del punt de vista meteorològic analitzant patrons meteorologics ben descrits. P.e. si s’espera una fase anticiclònica de la NAO aleshores si que podem donar una resposta de com evolucionarà el vent. No és un valor sino una descripció per als propers mesos.</a:t>
            </a:r>
            <a:endParaRPr lang="es-ES" altLang="es-ES" smtClean="0">
              <a:ea typeface="ＭＳ Ｐゴシック" pitchFamily="34" charset="-128"/>
            </a:endParaRPr>
          </a:p>
          <a:p>
            <a:endParaRPr lang="es-ES" altLang="es-ES" smtClean="0">
              <a:ea typeface="ＭＳ Ｐゴシック" pitchFamily="34" charset="-128"/>
            </a:endParaRPr>
          </a:p>
        </p:txBody>
      </p:sp>
      <p:sp>
        <p:nvSpPr>
          <p:cNvPr id="3891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CB1C4A48-C0C9-4449-87CF-A1E2EC94C7B7}" type="slidenum">
              <a:rPr lang="en-US" altLang="es-ES" smtClean="0"/>
              <a:pPr eaLnBrk="1" hangingPunct="1"/>
              <a:t>10</a:t>
            </a:fld>
            <a:endParaRPr lang="en-US" altLang="es-ES" smtClean="0"/>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hyperlink" Target="https://www.facebook.com/BSCCNS" TargetMode="External"/><Relationship Id="rId12"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hyperlink" Target="https://www.youtube.com/user/BSCCNS" TargetMode="External"/><Relationship Id="rId5" Type="http://schemas.openxmlformats.org/officeDocument/2006/relationships/hyperlink" Target="https://www.linkedin.com/company/barcelona-supercomputing-center" TargetMode="Externa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hyperlink" Target="https://twitter.com/bsc_cns"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Shape 5"/>
          <p:cNvSpPr txBox="1">
            <a:spLocks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smtClean="0">
                <a:solidFill>
                  <a:srgbClr val="FFFFFF"/>
                </a:solidFill>
                <a:ea typeface="+mn-ea"/>
              </a:rPr>
              <a:t>www.bsc.es</a:t>
            </a:r>
            <a:endParaRPr lang="en-US" altLang="en-US" sz="1800" smtClean="0">
              <a:latin typeface="Calibri" pitchFamily="34" charset="0"/>
              <a:ea typeface="+mn-ea"/>
            </a:endParaRPr>
          </a:p>
        </p:txBody>
      </p:sp>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09800" y="830263"/>
            <a:ext cx="460375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838825" y="1025525"/>
            <a:ext cx="101282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hlinkClick r:id="rId5"/>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5538788" y="6386513"/>
            <a:ext cx="4254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hlinkClick r:id="rId7"/>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6227763" y="6389688"/>
            <a:ext cx="3937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hlinkClick r:id="rId9"/>
          </p:cNvPr>
          <p:cNvPicPr>
            <a:picLocks noChangeAspect="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6878638" y="6386513"/>
            <a:ext cx="44767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hlinkClick r:id="rId11"/>
          </p:cNvPr>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7480300" y="6386513"/>
            <a:ext cx="763588"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518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pic>
        <p:nvPicPr>
          <p:cNvPr id="4"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defRPr/>
            </a:pPr>
            <a:fld id="{973318F9-024A-43ED-9338-6C2CF7267CB8}" type="slidenum">
              <a:rPr lang="en-US" sz="1000" smtClean="0">
                <a:solidFill>
                  <a:srgbClr val="23589C"/>
                </a:solidFill>
              </a:rPr>
              <a:pPr algn="r" eaLnBrk="1" hangingPunct="1">
                <a:defRPr/>
              </a:pPr>
              <a:t>‹Nº›</a:t>
            </a:fld>
            <a:endParaRPr lang="en-US" sz="1800" smtClean="0">
              <a:latin typeface="Calibri" pitchFamily="34" charset="0"/>
            </a:endParaRPr>
          </a:p>
        </p:txBody>
      </p:sp>
      <p:pic>
        <p:nvPicPr>
          <p:cNvPr id="6"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noChangeAspect="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11"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74090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graphics">
    <p:spTree>
      <p:nvGrpSpPr>
        <p:cNvPr id="1" name=""/>
        <p:cNvGrpSpPr/>
        <p:nvPr/>
      </p:nvGrpSpPr>
      <p:grpSpPr>
        <a:xfrm>
          <a:off x="0" y="0"/>
          <a:ext cx="0" cy="0"/>
          <a:chOff x="0" y="0"/>
          <a:chExt cx="0" cy="0"/>
        </a:xfrm>
      </p:grpSpPr>
      <p:pic>
        <p:nvPicPr>
          <p:cNvPr id="5"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defRPr/>
            </a:pPr>
            <a:fld id="{D132A793-6304-4462-A78B-E0F62CFD734B}" type="slidenum">
              <a:rPr lang="en-US" sz="1000" smtClean="0">
                <a:solidFill>
                  <a:srgbClr val="23589C"/>
                </a:solidFill>
              </a:rPr>
              <a:pPr algn="r" eaLnBrk="1" hangingPunct="1">
                <a:defRPr/>
              </a:pPr>
              <a:t>‹Nº›</a:t>
            </a:fld>
            <a:endParaRPr lang="en-US" sz="1800" smtClean="0">
              <a:latin typeface="Calibri" pitchFamily="34" charset="0"/>
            </a:endParaRPr>
          </a:p>
        </p:txBody>
      </p:sp>
      <p:pic>
        <p:nvPicPr>
          <p:cNvPr id="7"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noChangeAspect="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9"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hart Placeholder 3"/>
          <p:cNvSpPr>
            <a:spLocks noGrp="1" noChangeAspect="1"/>
          </p:cNvSpPr>
          <p:nvPr>
            <p:ph type="chart" sz="quarter" idx="11"/>
          </p:nvPr>
        </p:nvSpPr>
        <p:spPr>
          <a:xfrm>
            <a:off x="4572000" y="1997794"/>
            <a:ext cx="4152900" cy="4608512"/>
          </a:xfrm>
          <a:prstGeom prst="rect">
            <a:avLst/>
          </a:prstGeom>
        </p:spPr>
        <p:txBody>
          <a:bodyPr/>
          <a:lstStyle>
            <a:lvl1pPr marL="0" indent="0">
              <a:buNone/>
              <a:defRPr sz="1200"/>
            </a:lvl1pPr>
          </a:lstStyle>
          <a:p>
            <a:pPr lvl="0"/>
            <a:r>
              <a:rPr lang="en-US" noProof="0" smtClean="0"/>
              <a:t>Click icon to add chart</a:t>
            </a:r>
            <a:endParaRPr lang="es-ES" noProof="0" dirty="0" smtClean="0"/>
          </a:p>
        </p:txBody>
      </p:sp>
    </p:spTree>
    <p:extLst>
      <p:ext uri="{BB962C8B-B14F-4D97-AF65-F5344CB8AC3E}">
        <p14:creationId xmlns:p14="http://schemas.microsoft.com/office/powerpoint/2010/main" val="3447631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ext-picture">
    <p:spTree>
      <p:nvGrpSpPr>
        <p:cNvPr id="1" name=""/>
        <p:cNvGrpSpPr/>
        <p:nvPr/>
      </p:nvGrpSpPr>
      <p:grpSpPr>
        <a:xfrm>
          <a:off x="0" y="0"/>
          <a:ext cx="0" cy="0"/>
          <a:chOff x="0" y="0"/>
          <a:chExt cx="0" cy="0"/>
        </a:xfrm>
      </p:grpSpPr>
      <p:pic>
        <p:nvPicPr>
          <p:cNvPr id="5"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rrowheads="1"/>
          </p:cNvSpPr>
          <p:nvPr userDrawn="1"/>
        </p:nvSpPr>
        <p:spPr bwMode="auto">
          <a:xfrm>
            <a:off x="8458200" y="6505575"/>
            <a:ext cx="5334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defRPr/>
            </a:pPr>
            <a:fld id="{D4571D46-E6DC-46FE-8660-32E68679A89F}" type="slidenum">
              <a:rPr lang="en-US" sz="1000" smtClean="0">
                <a:solidFill>
                  <a:srgbClr val="23589C"/>
                </a:solidFill>
              </a:rPr>
              <a:pPr algn="r" eaLnBrk="1" hangingPunct="1">
                <a:defRPr/>
              </a:pPr>
              <a:t>‹Nº›</a:t>
            </a:fld>
            <a:endParaRPr lang="en-US" sz="1800" smtClean="0">
              <a:latin typeface="Calibri" pitchFamily="34" charset="0"/>
            </a:endParaRPr>
          </a:p>
        </p:txBody>
      </p:sp>
      <p:pic>
        <p:nvPicPr>
          <p:cNvPr id="7"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p:cNvSpPr>
            <a:spLocks noGrp="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10" name="Picture Placeholder 9"/>
          <p:cNvSpPr>
            <a:spLocks noGrp="1" noChangeAspect="1"/>
          </p:cNvSpPr>
          <p:nvPr>
            <p:ph type="pic" sz="quarter" idx="11"/>
          </p:nvPr>
        </p:nvSpPr>
        <p:spPr>
          <a:xfrm>
            <a:off x="4572000" y="3221930"/>
            <a:ext cx="4152900" cy="3384376"/>
          </a:xfrm>
          <a:prstGeom prst="rect">
            <a:avLst/>
          </a:prstGeom>
        </p:spPr>
        <p:txBody>
          <a:bodyPr/>
          <a:lstStyle>
            <a:lvl1pPr marL="0" indent="0">
              <a:buNone/>
              <a:defRPr sz="1200"/>
            </a:lvl1pPr>
          </a:lstStyle>
          <a:p>
            <a:pPr lvl="0"/>
            <a:r>
              <a:rPr lang="en-US" noProof="0" smtClean="0"/>
              <a:t>Click icon to add picture</a:t>
            </a:r>
            <a:endParaRPr lang="en-US" noProof="0" dirty="0"/>
          </a:p>
        </p:txBody>
      </p:sp>
      <p:sp>
        <p:nvSpPr>
          <p:cNvPr id="9"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8150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future-plans">
    <p:spTree>
      <p:nvGrpSpPr>
        <p:cNvPr id="1" name=""/>
        <p:cNvGrpSpPr/>
        <p:nvPr/>
      </p:nvGrpSpPr>
      <p:grpSpPr>
        <a:xfrm>
          <a:off x="0" y="0"/>
          <a:ext cx="0" cy="0"/>
          <a:chOff x="0" y="0"/>
          <a:chExt cx="0" cy="0"/>
        </a:xfrm>
      </p:grpSpPr>
      <p:sp>
        <p:nvSpPr>
          <p:cNvPr id="2" name="TextShape 1"/>
          <p:cNvSpPr txBox="1">
            <a:spLocks noChangeArrowheads="1"/>
          </p:cNvSpPr>
          <p:nvPr userDrawn="1"/>
        </p:nvSpPr>
        <p:spPr bwMode="auto">
          <a:xfrm>
            <a:off x="685800" y="21812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smtClean="0">
                <a:solidFill>
                  <a:srgbClr val="FFFFFF"/>
                </a:solidFill>
                <a:ea typeface="+mn-ea"/>
              </a:rPr>
              <a:t>FUTURE PLANS</a:t>
            </a:r>
            <a:endParaRPr lang="en-US" altLang="en-US" sz="1800" smtClean="0">
              <a:latin typeface="Calibri" pitchFamily="34" charset="0"/>
              <a:ea typeface="+mn-ea"/>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1"/>
          <p:cNvSpPr txBox="1">
            <a:spLocks noChangeAspect="1" noChangeArrowheads="1"/>
          </p:cNvSpPr>
          <p:nvPr userDrawn="1"/>
        </p:nvSpPr>
        <p:spPr bwMode="auto">
          <a:xfrm>
            <a:off x="838200" y="23336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dirty="0" smtClean="0">
                <a:solidFill>
                  <a:srgbClr val="FFFFFF"/>
                </a:solidFill>
                <a:ea typeface="+mn-ea"/>
              </a:rPr>
              <a:t>MAIN RESEARCH LINES &amp; RESULTS</a:t>
            </a:r>
            <a:endParaRPr lang="en-US" altLang="en-US" sz="1800" dirty="0" smtClean="0">
              <a:latin typeface="Calibri" pitchFamily="34" charset="0"/>
              <a:ea typeface="+mn-ea"/>
            </a:endParaRPr>
          </a:p>
        </p:txBody>
      </p:sp>
    </p:spTree>
    <p:extLst>
      <p:ext uri="{BB962C8B-B14F-4D97-AF65-F5344CB8AC3E}">
        <p14:creationId xmlns:p14="http://schemas.microsoft.com/office/powerpoint/2010/main" val="3953092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ture-plans">
    <p:spTree>
      <p:nvGrpSpPr>
        <p:cNvPr id="1" name=""/>
        <p:cNvGrpSpPr/>
        <p:nvPr/>
      </p:nvGrpSpPr>
      <p:grpSpPr>
        <a:xfrm>
          <a:off x="0" y="0"/>
          <a:ext cx="0" cy="0"/>
          <a:chOff x="0" y="0"/>
          <a:chExt cx="0" cy="0"/>
        </a:xfrm>
      </p:grpSpPr>
      <p:sp>
        <p:nvSpPr>
          <p:cNvPr id="2" name="TextShape 1"/>
          <p:cNvSpPr txBox="1">
            <a:spLocks noChangeArrowheads="1"/>
          </p:cNvSpPr>
          <p:nvPr userDrawn="1"/>
        </p:nvSpPr>
        <p:spPr bwMode="auto">
          <a:xfrm>
            <a:off x="685800" y="21812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smtClean="0">
                <a:solidFill>
                  <a:srgbClr val="FFFFFF"/>
                </a:solidFill>
                <a:ea typeface="+mn-ea"/>
              </a:rPr>
              <a:t>FUTURE PLANS</a:t>
            </a:r>
            <a:endParaRPr lang="en-US" altLang="en-US" sz="1800" smtClean="0">
              <a:latin typeface="Calibri" pitchFamily="34" charset="0"/>
              <a:ea typeface="+mn-ea"/>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1"/>
          <p:cNvSpPr txBox="1">
            <a:spLocks noChangeAspect="1" noChangeArrowheads="1"/>
          </p:cNvSpPr>
          <p:nvPr userDrawn="1"/>
        </p:nvSpPr>
        <p:spPr bwMode="auto">
          <a:xfrm>
            <a:off x="838200" y="2333625"/>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defRPr/>
            </a:pPr>
            <a:r>
              <a:rPr lang="es-ES" altLang="en-US" sz="2800" dirty="0" smtClean="0">
                <a:solidFill>
                  <a:srgbClr val="FFFFFF"/>
                </a:solidFill>
                <a:ea typeface="+mn-ea"/>
              </a:rPr>
              <a:t>FUTURE PLANS</a:t>
            </a:r>
            <a:endParaRPr lang="en-US" altLang="en-US" sz="1800" dirty="0" smtClean="0">
              <a:latin typeface="Calibri" pitchFamily="34" charset="0"/>
              <a:ea typeface="+mn-ea"/>
            </a:endParaRPr>
          </a:p>
        </p:txBody>
      </p:sp>
    </p:spTree>
    <p:extLst>
      <p:ext uri="{BB962C8B-B14F-4D97-AF65-F5344CB8AC3E}">
        <p14:creationId xmlns:p14="http://schemas.microsoft.com/office/powerpoint/2010/main" val="519620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ansition slide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pic>
        <p:nvPicPr>
          <p:cNvPr id="5"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292725" y="185738"/>
            <a:ext cx="3306763"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885113" y="176213"/>
            <a:ext cx="8302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8 Título"/>
          <p:cNvSpPr>
            <a:spLocks noGrp="1" noChangeAspect="1"/>
          </p:cNvSpPr>
          <p:nvPr>
            <p:ph type="title"/>
          </p:nvPr>
        </p:nvSpPr>
        <p:spPr>
          <a:xfrm>
            <a:off x="457200" y="3176996"/>
            <a:ext cx="8229600" cy="665931"/>
          </a:xfrm>
          <a:prstGeom prst="rect">
            <a:avLst/>
          </a:prstGeom>
        </p:spPr>
        <p:txBody>
          <a:bodyPr/>
          <a:lstStyle>
            <a:lvl1pPr>
              <a:defRPr sz="3200" baseline="0">
                <a:solidFill>
                  <a:schemeClr val="accent1"/>
                </a:solidFill>
              </a:defRPr>
            </a:lvl1pPr>
          </a:lstStyle>
          <a:p>
            <a:r>
              <a:rPr lang="es-ES" dirty="0" smtClean="0"/>
              <a:t>Haga clic para modificar el estilo de título del patrón</a:t>
            </a:r>
            <a:endParaRPr lang="es-ES" dirty="0"/>
          </a:p>
        </p:txBody>
      </p:sp>
    </p:spTree>
    <p:extLst>
      <p:ext uri="{BB962C8B-B14F-4D97-AF65-F5344CB8AC3E}">
        <p14:creationId xmlns:p14="http://schemas.microsoft.com/office/powerpoint/2010/main" val="2258798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nsition-slide-2">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76375" y="1584325"/>
            <a:ext cx="619125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200775" y="1690688"/>
            <a:ext cx="15557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sp>
        <p:nvSpPr>
          <p:cNvPr id="9" name="8 Título"/>
          <p:cNvSpPr>
            <a:spLocks noGrp="1" noChangeAspect="1"/>
          </p:cNvSpPr>
          <p:nvPr>
            <p:ph type="title"/>
          </p:nvPr>
        </p:nvSpPr>
        <p:spPr>
          <a:xfrm>
            <a:off x="3819339" y="4806106"/>
            <a:ext cx="4762872" cy="720080"/>
          </a:xfrm>
          <a:prstGeom prst="rect">
            <a:avLst/>
          </a:prstGeom>
        </p:spPr>
        <p:txBody>
          <a:bodyPr/>
          <a:lstStyle>
            <a:lvl1pPr algn="r">
              <a:defRPr sz="2800" baseline="0">
                <a:solidFill>
                  <a:schemeClr val="accent1"/>
                </a:solidFill>
              </a:defRPr>
            </a:lvl1pPr>
          </a:lstStyle>
          <a:p>
            <a:r>
              <a:rPr lang="es-ES" dirty="0" smtClean="0"/>
              <a:t>Haga clic para modificar el estilo de título del patrón</a:t>
            </a:r>
            <a:endParaRPr lang="es-ES" dirty="0"/>
          </a:p>
        </p:txBody>
      </p:sp>
    </p:spTree>
    <p:extLst>
      <p:ext uri="{BB962C8B-B14F-4D97-AF65-F5344CB8AC3E}">
        <p14:creationId xmlns:p14="http://schemas.microsoft.com/office/powerpoint/2010/main" val="830295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you">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Shape 3"/>
          <p:cNvSpPr txBox="1">
            <a:spLocks noChangeAspect="1" noChangeArrowheads="1"/>
          </p:cNvSpPr>
          <p:nvPr userDrawn="1"/>
        </p:nvSpPr>
        <p:spPr bwMode="auto">
          <a:xfrm>
            <a:off x="76200" y="182563"/>
            <a:ext cx="1600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defRPr/>
            </a:pPr>
            <a:r>
              <a:rPr lang="es-ES" altLang="en-US" sz="1800" dirty="0" smtClean="0">
                <a:solidFill>
                  <a:srgbClr val="FFFFFF"/>
                </a:solidFill>
                <a:ea typeface="+mn-ea"/>
              </a:rPr>
              <a:t>www.bsc.es</a:t>
            </a:r>
            <a:endParaRPr lang="en-US" altLang="en-US" sz="1800" dirty="0" smtClean="0">
              <a:latin typeface="Calibri" pitchFamily="34" charset="0"/>
              <a:ea typeface="+mn-ea"/>
            </a:endParaRPr>
          </a:p>
        </p:txBody>
      </p:sp>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43213" y="2016125"/>
            <a:ext cx="3306762"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435600" y="2006600"/>
            <a:ext cx="8302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30313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981" r:id="rId1"/>
    <p:sldLayoutId id="2147484982" r:id="rId2"/>
    <p:sldLayoutId id="2147484983" r:id="rId3"/>
    <p:sldLayoutId id="2147484984" r:id="rId4"/>
    <p:sldLayoutId id="2147484985" r:id="rId5"/>
    <p:sldLayoutId id="2147484986" r:id="rId6"/>
    <p:sldLayoutId id="2147484987" r:id="rId7"/>
    <p:sldLayoutId id="2147484988" r:id="rId8"/>
    <p:sldLayoutId id="2147484989" r:id="rId9"/>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pitchFamily="34" charset="0"/>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Arial" pitchFamily="34" charset="0"/>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Arial" pitchFamily="34" charset="0"/>
        </a:defRPr>
      </a:lvl6pPr>
      <a:lvl7pPr marL="2971800" indent="-228600" algn="l" rtl="0" eaLnBrk="0" fontAlgn="base" hangingPunct="0">
        <a:spcBef>
          <a:spcPct val="20000"/>
        </a:spcBef>
        <a:spcAft>
          <a:spcPct val="0"/>
        </a:spcAft>
        <a:buChar char="»"/>
        <a:defRPr sz="2000">
          <a:solidFill>
            <a:schemeClr val="tx1"/>
          </a:solidFill>
          <a:latin typeface="Arial" pitchFamily="34" charset="0"/>
        </a:defRPr>
      </a:lvl7pPr>
      <a:lvl8pPr marL="3429000" indent="-228600" algn="l" rtl="0" eaLnBrk="0" fontAlgn="base" hangingPunct="0">
        <a:spcBef>
          <a:spcPct val="20000"/>
        </a:spcBef>
        <a:spcAft>
          <a:spcPct val="0"/>
        </a:spcAft>
        <a:buChar char="»"/>
        <a:defRPr sz="2000">
          <a:solidFill>
            <a:schemeClr val="tx1"/>
          </a:solidFill>
          <a:latin typeface="Arial" pitchFamily="34" charset="0"/>
        </a:defRPr>
      </a:lvl8pPr>
      <a:lvl9pPr marL="3886200" indent="-228600" algn="l" rtl="0" eaLnBrk="0" fontAlgn="base" hangingPunct="0">
        <a:spcBef>
          <a:spcPct val="20000"/>
        </a:spcBef>
        <a:spcAft>
          <a:spcPct val="0"/>
        </a:spcAft>
        <a:buChar char="»"/>
        <a:defRPr sz="2000">
          <a:solidFill>
            <a:schemeClr val="tx1"/>
          </a:solidFill>
          <a:latin typeface="Arial" pitchFamily="34" charset="0"/>
        </a:defRPr>
      </a:lvl9pPr>
    </p:bodyStyle>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2.JPG"/></Relationships>
</file>

<file path=ppt/slides/_rels/slide1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jpeg"/><Relationship Id="rId4" Type="http://schemas.openxmlformats.org/officeDocument/2006/relationships/image" Target="../media/image16.png"/><Relationship Id="rId9" Type="http://schemas.openxmlformats.org/officeDocument/2006/relationships/image" Target="../media/image21.jpe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8" Type="http://schemas.openxmlformats.org/officeDocument/2006/relationships/image" Target="../media/image32.jpeg"/><Relationship Id="rId13" Type="http://schemas.openxmlformats.org/officeDocument/2006/relationships/image" Target="../media/image37.jpeg"/><Relationship Id="rId3" Type="http://schemas.openxmlformats.org/officeDocument/2006/relationships/image" Target="../media/image29.png"/><Relationship Id="rId7" Type="http://schemas.openxmlformats.org/officeDocument/2006/relationships/image" Target="../media/image31.jpeg"/><Relationship Id="rId12" Type="http://schemas.openxmlformats.org/officeDocument/2006/relationships/image" Target="../media/image36.jpeg"/><Relationship Id="rId2" Type="http://schemas.openxmlformats.org/officeDocument/2006/relationships/notesSlide" Target="../notesSlides/notesSlide7.xml"/><Relationship Id="rId16" Type="http://schemas.openxmlformats.org/officeDocument/2006/relationships/image" Target="../media/image40.jpeg"/><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image" Target="../media/image35.jpeg"/><Relationship Id="rId5" Type="http://schemas.openxmlformats.org/officeDocument/2006/relationships/image" Target="../media/image30.png"/><Relationship Id="rId15" Type="http://schemas.openxmlformats.org/officeDocument/2006/relationships/image" Target="../media/image39.png"/><Relationship Id="rId10" Type="http://schemas.openxmlformats.org/officeDocument/2006/relationships/image" Target="../media/image34.jpeg"/><Relationship Id="rId4" Type="http://schemas.microsoft.com/office/2007/relationships/hdphoto" Target="../media/hdphoto2.wdp"/><Relationship Id="rId9" Type="http://schemas.openxmlformats.org/officeDocument/2006/relationships/image" Target="../media/image33.png"/><Relationship Id="rId1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TextShape 1"/>
          <p:cNvSpPr txBox="1">
            <a:spLocks noChangeArrowheads="1"/>
          </p:cNvSpPr>
          <p:nvPr/>
        </p:nvSpPr>
        <p:spPr bwMode="auto">
          <a:xfrm>
            <a:off x="6548438" y="196850"/>
            <a:ext cx="24479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r" eaLnBrk="1" hangingPunct="1"/>
            <a:r>
              <a:rPr lang="en-US" altLang="es-ES" sz="1400">
                <a:solidFill>
                  <a:srgbClr val="FFFFFF"/>
                </a:solidFill>
                <a:latin typeface="Calibri" pitchFamily="34" charset="0"/>
              </a:rPr>
              <a:t>Barcelona, 13  May  2015</a:t>
            </a:r>
            <a:endParaRPr lang="en-US" altLang="es-ES">
              <a:latin typeface="Calibri" pitchFamily="34" charset="0"/>
            </a:endParaRPr>
          </a:p>
        </p:txBody>
      </p:sp>
      <p:sp>
        <p:nvSpPr>
          <p:cNvPr id="10243" name="TextShape 2"/>
          <p:cNvSpPr txBox="1">
            <a:spLocks noChangeArrowheads="1"/>
          </p:cNvSpPr>
          <p:nvPr/>
        </p:nvSpPr>
        <p:spPr bwMode="auto">
          <a:xfrm>
            <a:off x="685800" y="2465388"/>
            <a:ext cx="77724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s-ES" altLang="es-ES" sz="3200" b="1">
                <a:solidFill>
                  <a:srgbClr val="FFFFFF"/>
                </a:solidFill>
              </a:rPr>
              <a:t>EARTH SCIENCE SERVICES </a:t>
            </a:r>
          </a:p>
        </p:txBody>
      </p:sp>
      <p:sp>
        <p:nvSpPr>
          <p:cNvPr id="10244" name="TextShape 3"/>
          <p:cNvSpPr txBox="1">
            <a:spLocks noChangeAspect="1" noChangeArrowheads="1"/>
          </p:cNvSpPr>
          <p:nvPr/>
        </p:nvSpPr>
        <p:spPr bwMode="auto">
          <a:xfrm>
            <a:off x="1135063" y="4002088"/>
            <a:ext cx="6873875"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s-ES" altLang="es-ES" sz="2400">
                <a:solidFill>
                  <a:srgbClr val="FFFFFF"/>
                </a:solidFill>
              </a:rPr>
              <a:t>Seasonal and Sub-seasonal climate predictions</a:t>
            </a:r>
            <a:endParaRPr lang="en-US" altLang="es-ES">
              <a:latin typeface="Calibri" pitchFamily="34" charset="0"/>
            </a:endParaRPr>
          </a:p>
        </p:txBody>
      </p:sp>
      <p:sp>
        <p:nvSpPr>
          <p:cNvPr id="10245" name="TextShape 4"/>
          <p:cNvSpPr txBox="1">
            <a:spLocks noChangeArrowheads="1"/>
          </p:cNvSpPr>
          <p:nvPr/>
        </p:nvSpPr>
        <p:spPr bwMode="auto">
          <a:xfrm>
            <a:off x="1350963" y="5170488"/>
            <a:ext cx="648017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s-ES" altLang="es-ES">
                <a:solidFill>
                  <a:srgbClr val="FFFFFF"/>
                </a:solidFill>
              </a:rPr>
              <a:t>Isadora Christel Jiménez</a:t>
            </a:r>
          </a:p>
          <a:p>
            <a:pPr algn="ctr" eaLnBrk="1" hangingPunct="1"/>
            <a:r>
              <a:rPr lang="es-ES" altLang="es-ES" i="1">
                <a:solidFill>
                  <a:srgbClr val="FFFFFF"/>
                </a:solidFill>
                <a:latin typeface="Calibri" pitchFamily="34" charset="0"/>
              </a:rPr>
              <a:t>Services – Earth Science Department</a:t>
            </a:r>
            <a:endParaRPr lang="en-US" altLang="es-ES" i="1">
              <a:latin typeface="Calibri" pitchFamily="34" charset="0"/>
            </a:endParaRPr>
          </a:p>
        </p:txBody>
      </p:sp>
      <p:pic>
        <p:nvPicPr>
          <p:cNvPr id="8" name="Picture 7"/>
          <p:cNvPicPr>
            <a:picLocks noChangeAspect="1"/>
          </p:cNvPicPr>
          <p:nvPr/>
        </p:nvPicPr>
        <p:blipFill>
          <a:blip r:embed="rId2">
            <a:alphaModFix/>
            <a:duotone>
              <a:schemeClr val="bg2">
                <a:shade val="45000"/>
                <a:satMod val="135000"/>
              </a:schemeClr>
              <a:prstClr val="white"/>
            </a:duotone>
            <a:extLst>
              <a:ext uri="{BEBA8EAE-BF5A-486C-A8C5-ECC9F3942E4B}">
                <a14:imgProps xmlns:a14="http://schemas.microsoft.com/office/drawing/2010/main">
                  <a14:imgLayer r:embed="rId3">
                    <a14:imgEffect>
                      <a14:backgroundRemoval t="10000" b="90000" l="10000" r="90000">
                        <a14:foregroundMark x1="31296" y1="51302" x2="31296" y2="51302"/>
                        <a14:foregroundMark x1="18889" y1="46875" x2="18889" y2="46875"/>
                        <a14:foregroundMark x1="73333" y1="26302" x2="73333" y2="26302"/>
                        <a14:foregroundMark x1="83704" y1="34635" x2="83704" y2="34635"/>
                        <a14:foregroundMark x1="82778" y1="43750" x2="82778" y2="43750"/>
                        <a14:foregroundMark x1="43148" y1="23698" x2="43148" y2="23698"/>
                        <a14:foregroundMark x1="22778" y1="23177" x2="22778" y2="23177"/>
                        <a14:foregroundMark x1="18889" y1="24479" x2="18889" y2="24479"/>
                        <a14:foregroundMark x1="67037" y1="68750" x2="67037" y2="68750"/>
                        <a14:foregroundMark x1="64259" y1="63281" x2="64259" y2="63281"/>
                        <a14:foregroundMark x1="71667" y1="66146" x2="71667" y2="66146"/>
                        <a14:foregroundMark x1="69444" y1="65885" x2="69444" y2="65885"/>
                        <a14:foregroundMark x1="70741" y1="70052" x2="70741" y2="70052"/>
                        <a14:foregroundMark x1="72037" y1="73177" x2="72037" y2="73177"/>
                        <a14:foregroundMark x1="71111" y1="63802" x2="71111" y2="63802"/>
                        <a14:foregroundMark x1="67037" y1="63281" x2="67037" y2="63281"/>
                      </a14:backgroundRemoval>
                    </a14:imgEffect>
                  </a14:imgLayer>
                </a14:imgProps>
              </a:ext>
            </a:extLst>
          </a:blip>
          <a:srcRect/>
          <a:stretch>
            <a:fillRect/>
          </a:stretch>
        </p:blipFill>
        <p:spPr>
          <a:xfrm>
            <a:off x="3893197" y="6102250"/>
            <a:ext cx="1357606" cy="890579"/>
          </a:xfrm>
          <a:prstGeom prst="rect">
            <a:avLst/>
          </a:prstGeom>
          <a:noFill/>
          <a:ln>
            <a:noFill/>
          </a:ln>
        </p:spPr>
      </p:pic>
    </p:spTree>
  </p:cSld>
  <p:clrMapOvr>
    <a:masterClrMapping/>
  </p:clrMapOvr>
  <p:timing>
    <p:tnLst>
      <p:par>
        <p:cTn id="1" dur="indefinite" restart="never" nodeType="tmRoot">
          <p:childTnLst>
            <p:seq>
              <p:cTn id="2" nodeType="mainSeq">
                <p:childTnLst>
                  <p:par>
                    <p:cTn id="3" nodeType="clickPar"/>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defRPr/>
            </a:pPr>
            <a:r>
              <a:rPr lang="es-ES" dirty="0" err="1" smtClean="0"/>
              <a:t>Seasonal</a:t>
            </a:r>
            <a:r>
              <a:rPr lang="es-ES" dirty="0" smtClean="0"/>
              <a:t> </a:t>
            </a:r>
            <a:r>
              <a:rPr lang="es-ES" dirty="0" err="1" smtClean="0"/>
              <a:t>climate</a:t>
            </a:r>
            <a:r>
              <a:rPr lang="es-ES" dirty="0" smtClean="0"/>
              <a:t> </a:t>
            </a:r>
            <a:r>
              <a:rPr lang="es-ES" dirty="0" err="1" smtClean="0"/>
              <a:t>predictions</a:t>
            </a:r>
            <a:endParaRPr lang="es-ES" dirty="0"/>
          </a:p>
        </p:txBody>
      </p:sp>
      <p:pic>
        <p:nvPicPr>
          <p:cNvPr id="18" name="17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538" y="1277714"/>
            <a:ext cx="3084858" cy="1346251"/>
          </a:xfrm>
          <a:prstGeom prst="rect">
            <a:avLst/>
          </a:prstGeom>
        </p:spPr>
      </p:pic>
      <p:sp>
        <p:nvSpPr>
          <p:cNvPr id="17" name="16 Rectángulo"/>
          <p:cNvSpPr/>
          <p:nvPr/>
        </p:nvSpPr>
        <p:spPr>
          <a:xfrm>
            <a:off x="4572000" y="1633036"/>
            <a:ext cx="4248472" cy="400110"/>
          </a:xfrm>
          <a:prstGeom prst="rect">
            <a:avLst/>
          </a:prstGeom>
        </p:spPr>
        <p:txBody>
          <a:bodyPr wrap="square">
            <a:spAutoFit/>
          </a:bodyPr>
          <a:lstStyle/>
          <a:p>
            <a:pPr>
              <a:defRPr/>
            </a:pPr>
            <a:r>
              <a:rPr lang="en-GB" dirty="0" smtClean="0">
                <a:solidFill>
                  <a:schemeClr val="accent5">
                    <a:lumMod val="75000"/>
                  </a:schemeClr>
                </a:solidFill>
              </a:rPr>
              <a:t>Seasonal </a:t>
            </a:r>
            <a:r>
              <a:rPr lang="en-GB" sz="2000" b="1" dirty="0">
                <a:solidFill>
                  <a:schemeClr val="accent5">
                    <a:lumMod val="50000"/>
                  </a:schemeClr>
                </a:solidFill>
              </a:rPr>
              <a:t>wind speed </a:t>
            </a:r>
            <a:r>
              <a:rPr lang="en-GB" dirty="0" smtClean="0">
                <a:solidFill>
                  <a:schemeClr val="accent5">
                    <a:lumMod val="75000"/>
                  </a:schemeClr>
                </a:solidFill>
              </a:rPr>
              <a:t>predictions</a:t>
            </a:r>
            <a:endParaRPr lang="en-GB" dirty="0">
              <a:solidFill>
                <a:schemeClr val="accent5">
                  <a:lumMod val="75000"/>
                </a:schemeClr>
              </a:solidFill>
            </a:endParaRPr>
          </a:p>
        </p:txBody>
      </p:sp>
      <p:sp>
        <p:nvSpPr>
          <p:cNvPr id="20" name="19 Rectángulo"/>
          <p:cNvSpPr/>
          <p:nvPr/>
        </p:nvSpPr>
        <p:spPr>
          <a:xfrm>
            <a:off x="539552" y="3958265"/>
            <a:ext cx="8496944" cy="1785104"/>
          </a:xfrm>
          <a:prstGeom prst="rect">
            <a:avLst/>
          </a:prstGeom>
        </p:spPr>
        <p:txBody>
          <a:bodyPr wrap="square">
            <a:spAutoFit/>
          </a:bodyPr>
          <a:lstStyle/>
          <a:p>
            <a:pPr>
              <a:defRPr/>
            </a:pPr>
            <a:r>
              <a:rPr lang="en-GB" dirty="0" smtClean="0">
                <a:solidFill>
                  <a:schemeClr val="accent5">
                    <a:lumMod val="75000"/>
                  </a:schemeClr>
                </a:solidFill>
              </a:rPr>
              <a:t>The </a:t>
            </a:r>
            <a:r>
              <a:rPr lang="en-GB" sz="2000" b="1" dirty="0">
                <a:solidFill>
                  <a:schemeClr val="accent5">
                    <a:lumMod val="50000"/>
                  </a:schemeClr>
                </a:solidFill>
              </a:rPr>
              <a:t>same methodology </a:t>
            </a:r>
            <a:r>
              <a:rPr lang="en-GB" dirty="0" smtClean="0">
                <a:solidFill>
                  <a:schemeClr val="accent5">
                    <a:lumMod val="75000"/>
                  </a:schemeClr>
                </a:solidFill>
              </a:rPr>
              <a:t>can be applied to many </a:t>
            </a:r>
            <a:r>
              <a:rPr lang="en-GB" sz="2000" b="1" dirty="0">
                <a:solidFill>
                  <a:schemeClr val="accent5">
                    <a:lumMod val="50000"/>
                  </a:schemeClr>
                </a:solidFill>
              </a:rPr>
              <a:t>other climatic variables:</a:t>
            </a:r>
          </a:p>
          <a:p>
            <a:pPr>
              <a:defRPr/>
            </a:pPr>
            <a:endParaRPr lang="en-GB" dirty="0" smtClean="0">
              <a:solidFill>
                <a:schemeClr val="accent5">
                  <a:lumMod val="75000"/>
                </a:schemeClr>
              </a:solidFill>
            </a:endParaRPr>
          </a:p>
          <a:p>
            <a:pPr>
              <a:defRPr/>
            </a:pPr>
            <a:r>
              <a:rPr lang="en-GB" dirty="0" smtClean="0">
                <a:solidFill>
                  <a:schemeClr val="accent5">
                    <a:lumMod val="75000"/>
                  </a:schemeClr>
                </a:solidFill>
              </a:rPr>
              <a:t>Evaporation, </a:t>
            </a:r>
          </a:p>
          <a:p>
            <a:pPr>
              <a:defRPr/>
            </a:pPr>
            <a:r>
              <a:rPr lang="en-GB" dirty="0" smtClean="0">
                <a:solidFill>
                  <a:schemeClr val="accent5">
                    <a:lumMod val="75000"/>
                  </a:schemeClr>
                </a:solidFill>
              </a:rPr>
              <a:t>Precipitation-Evaporation balance, </a:t>
            </a:r>
          </a:p>
          <a:p>
            <a:pPr>
              <a:defRPr/>
            </a:pPr>
            <a:r>
              <a:rPr lang="en-GB" dirty="0" smtClean="0">
                <a:solidFill>
                  <a:schemeClr val="accent5">
                    <a:lumMod val="75000"/>
                  </a:schemeClr>
                </a:solidFill>
              </a:rPr>
              <a:t>relative and specific Humidity, </a:t>
            </a:r>
          </a:p>
          <a:p>
            <a:pPr>
              <a:defRPr/>
            </a:pPr>
            <a:r>
              <a:rPr lang="en-GB" dirty="0" smtClean="0">
                <a:solidFill>
                  <a:schemeClr val="accent5">
                    <a:lumMod val="75000"/>
                  </a:schemeClr>
                </a:solidFill>
              </a:rPr>
              <a:t>Humidity fluxes, </a:t>
            </a:r>
          </a:p>
        </p:txBody>
      </p:sp>
      <p:sp>
        <p:nvSpPr>
          <p:cNvPr id="2" name="1 Flecha derecha"/>
          <p:cNvSpPr/>
          <p:nvPr/>
        </p:nvSpPr>
        <p:spPr>
          <a:xfrm>
            <a:off x="3851920" y="1601678"/>
            <a:ext cx="50405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8" name="27 Triángulo isósceles"/>
          <p:cNvSpPr/>
          <p:nvPr/>
        </p:nvSpPr>
        <p:spPr>
          <a:xfrm flipV="1">
            <a:off x="935596" y="2933896"/>
            <a:ext cx="7272808" cy="504628"/>
          </a:xfrm>
          <a:prstGeom prst="triangle">
            <a:avLst/>
          </a:prstGeom>
          <a:solidFill>
            <a:schemeClr val="accent5">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2 Rectángulo"/>
          <p:cNvSpPr/>
          <p:nvPr/>
        </p:nvSpPr>
        <p:spPr>
          <a:xfrm>
            <a:off x="4572000" y="4521546"/>
            <a:ext cx="3168352" cy="1200329"/>
          </a:xfrm>
          <a:prstGeom prst="rect">
            <a:avLst/>
          </a:prstGeom>
        </p:spPr>
        <p:txBody>
          <a:bodyPr wrap="square">
            <a:spAutoFit/>
          </a:bodyPr>
          <a:lstStyle/>
          <a:p>
            <a:pPr>
              <a:defRPr/>
            </a:pPr>
            <a:r>
              <a:rPr lang="en-GB" dirty="0">
                <a:solidFill>
                  <a:schemeClr val="accent5">
                    <a:lumMod val="75000"/>
                  </a:schemeClr>
                </a:solidFill>
              </a:rPr>
              <a:t>Precipitation, </a:t>
            </a:r>
          </a:p>
          <a:p>
            <a:pPr>
              <a:defRPr/>
            </a:pPr>
            <a:r>
              <a:rPr lang="en-GB" dirty="0" err="1">
                <a:solidFill>
                  <a:schemeClr val="accent5">
                    <a:lumMod val="75000"/>
                  </a:schemeClr>
                </a:solidFill>
              </a:rPr>
              <a:t>Precipitable</a:t>
            </a:r>
            <a:r>
              <a:rPr lang="en-GB" dirty="0">
                <a:solidFill>
                  <a:schemeClr val="accent5">
                    <a:lumMod val="75000"/>
                  </a:schemeClr>
                </a:solidFill>
              </a:rPr>
              <a:t> water, </a:t>
            </a:r>
          </a:p>
          <a:p>
            <a:pPr>
              <a:defRPr/>
            </a:pPr>
            <a:r>
              <a:rPr lang="en-GB" dirty="0">
                <a:solidFill>
                  <a:schemeClr val="accent5">
                    <a:lumMod val="75000"/>
                  </a:schemeClr>
                </a:solidFill>
              </a:rPr>
              <a:t>min. and max. Temperature, </a:t>
            </a:r>
          </a:p>
          <a:p>
            <a:pPr>
              <a:defRPr/>
            </a:pPr>
            <a:r>
              <a:rPr lang="en-GB" dirty="0">
                <a:solidFill>
                  <a:schemeClr val="accent5">
                    <a:lumMod val="75000"/>
                  </a:schemeClr>
                </a:solidFill>
              </a:rPr>
              <a:t>Heat fluxes</a:t>
            </a:r>
            <a:r>
              <a:rPr lang="en-GB" dirty="0" smtClean="0">
                <a:solidFill>
                  <a:schemeClr val="accent5">
                    <a:lumMod val="75000"/>
                  </a:schemeClr>
                </a:solidFill>
              </a:rPr>
              <a:t>,</a:t>
            </a:r>
            <a:endParaRPr lang="en-GB" dirty="0">
              <a:solidFill>
                <a:schemeClr val="accent5">
                  <a:lumMod val="75000"/>
                </a:schemeClr>
              </a:solidFill>
            </a:endParaRPr>
          </a:p>
        </p:txBody>
      </p:sp>
    </p:spTree>
    <p:extLst>
      <p:ext uri="{BB962C8B-B14F-4D97-AF65-F5344CB8AC3E}">
        <p14:creationId xmlns:p14="http://schemas.microsoft.com/office/powerpoint/2010/main" val="11127842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4738"/>
            <a:ext cx="6191250" cy="696912"/>
          </a:xfrm>
        </p:spPr>
        <p:txBody>
          <a:bodyPr/>
          <a:lstStyle/>
          <a:p>
            <a:pPr>
              <a:defRPr/>
            </a:pPr>
            <a:r>
              <a:rPr lang="es-ES" sz="2400" dirty="0" err="1" smtClean="0"/>
              <a:t>Water</a:t>
            </a:r>
            <a:r>
              <a:rPr lang="es-ES" sz="2400" dirty="0" smtClean="0"/>
              <a:t> </a:t>
            </a:r>
            <a:r>
              <a:rPr lang="es-ES" sz="2400" dirty="0" err="1" smtClean="0"/>
              <a:t>management</a:t>
            </a:r>
            <a:r>
              <a:rPr lang="es-ES" sz="2400" dirty="0" smtClean="0"/>
              <a:t> and </a:t>
            </a:r>
            <a:r>
              <a:rPr lang="es-ES" sz="2400" dirty="0" err="1" smtClean="0"/>
              <a:t>seasonal</a:t>
            </a:r>
            <a:r>
              <a:rPr lang="es-ES" sz="2400" dirty="0" smtClean="0"/>
              <a:t> </a:t>
            </a:r>
            <a:r>
              <a:rPr lang="es-ES" sz="2400" dirty="0" err="1" smtClean="0"/>
              <a:t>predictions</a:t>
            </a:r>
            <a:endParaRPr lang="es-ES" sz="2400" dirty="0"/>
          </a:p>
        </p:txBody>
      </p:sp>
      <p:pic>
        <p:nvPicPr>
          <p:cNvPr id="54274" name="Picture 2" descr="C:\Users\ijimenez\Dropbox\BSC ES SERVICES COMM\150715 MareNostrum Talk Water management\800px-Grúas_en_el_puerto_de_Barcelona.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86" t="6558" r="9397" b="12928"/>
          <a:stretch/>
        </p:blipFill>
        <p:spPr bwMode="auto">
          <a:xfrm>
            <a:off x="0" y="823964"/>
            <a:ext cx="9144000" cy="61959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64984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4738"/>
            <a:ext cx="6191250" cy="696912"/>
          </a:xfrm>
        </p:spPr>
        <p:txBody>
          <a:bodyPr/>
          <a:lstStyle/>
          <a:p>
            <a:pPr>
              <a:defRPr/>
            </a:pPr>
            <a:r>
              <a:rPr lang="es-ES" sz="2400" dirty="0" err="1" smtClean="0"/>
              <a:t>Water</a:t>
            </a:r>
            <a:r>
              <a:rPr lang="es-ES" sz="2400" dirty="0" smtClean="0"/>
              <a:t> </a:t>
            </a:r>
            <a:r>
              <a:rPr lang="es-ES" sz="2400" dirty="0" err="1" smtClean="0"/>
              <a:t>management</a:t>
            </a:r>
            <a:r>
              <a:rPr lang="es-ES" sz="2400" dirty="0" smtClean="0"/>
              <a:t> and </a:t>
            </a:r>
            <a:r>
              <a:rPr lang="es-ES" sz="2400" dirty="0" err="1" smtClean="0"/>
              <a:t>seasonal</a:t>
            </a:r>
            <a:r>
              <a:rPr lang="es-ES" sz="2400" dirty="0" smtClean="0"/>
              <a:t> </a:t>
            </a:r>
            <a:r>
              <a:rPr lang="es-ES" sz="2400" dirty="0" err="1" smtClean="0"/>
              <a:t>predictions</a:t>
            </a:r>
            <a:endParaRPr lang="es-ES" sz="2400" dirty="0"/>
          </a:p>
        </p:txBody>
      </p:sp>
      <p:pic>
        <p:nvPicPr>
          <p:cNvPr id="54274" name="Picture 2" descr="C:\Users\ijimenez\Dropbox\BSC ES SERVICES COMM\150715 MareNostrum Talk Water management\800px-Grúas_en_el_puerto_de_Barcelona.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86" t="6558" r="9397" b="12928"/>
          <a:stretch/>
        </p:blipFill>
        <p:spPr bwMode="auto">
          <a:xfrm>
            <a:off x="0" y="823964"/>
            <a:ext cx="9144000" cy="6195961"/>
          </a:xfrm>
          <a:prstGeom prst="rect">
            <a:avLst/>
          </a:prstGeom>
          <a:blipFill dpi="0" rotWithShape="1">
            <a:blip r:embed="rId4">
              <a:alphaModFix amt="28000"/>
            </a:blip>
            <a:srcRect/>
            <a:stretch>
              <a:fillRect/>
            </a:stretch>
          </a:blipFill>
        </p:spPr>
      </p:pic>
      <p:sp>
        <p:nvSpPr>
          <p:cNvPr id="8" name="7 Rectángulo"/>
          <p:cNvSpPr/>
          <p:nvPr/>
        </p:nvSpPr>
        <p:spPr>
          <a:xfrm>
            <a:off x="179512" y="969616"/>
            <a:ext cx="6048672" cy="5904656"/>
          </a:xfrm>
          <a:prstGeom prst="rect">
            <a:avLst/>
          </a:prstGeom>
          <a:solidFill>
            <a:schemeClr val="tx2">
              <a:alpha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8 Rectángulo"/>
          <p:cNvSpPr/>
          <p:nvPr/>
        </p:nvSpPr>
        <p:spPr>
          <a:xfrm>
            <a:off x="395536" y="1277714"/>
            <a:ext cx="5688632" cy="4524315"/>
          </a:xfrm>
          <a:prstGeom prst="rect">
            <a:avLst/>
          </a:prstGeom>
        </p:spPr>
        <p:txBody>
          <a:bodyPr wrap="square">
            <a:spAutoFit/>
          </a:bodyPr>
          <a:lstStyle/>
          <a:p>
            <a:pPr>
              <a:defRPr/>
            </a:pPr>
            <a:r>
              <a:rPr lang="en-US" altLang="es-ES" b="1" dirty="0" smtClean="0">
                <a:solidFill>
                  <a:schemeClr val="accent1"/>
                </a:solidFill>
              </a:rPr>
              <a:t>MARITIME INFRASTRUCTURES:</a:t>
            </a:r>
          </a:p>
          <a:p>
            <a:pPr>
              <a:defRPr/>
            </a:pPr>
            <a:endParaRPr lang="en-US" altLang="es-ES" dirty="0" smtClean="0">
              <a:solidFill>
                <a:schemeClr val="accent1"/>
              </a:solidFill>
            </a:endParaRPr>
          </a:p>
          <a:p>
            <a:pPr marL="285750" indent="-285750">
              <a:buFont typeface="Wingdings" panose="05000000000000000000" pitchFamily="2" charset="2"/>
              <a:buChar char="§"/>
              <a:defRPr/>
            </a:pPr>
            <a:r>
              <a:rPr lang="en-US" altLang="es-ES" dirty="0" smtClean="0">
                <a:solidFill>
                  <a:schemeClr val="accent1"/>
                </a:solidFill>
              </a:rPr>
              <a:t>Sub-seasonal predictions (one month ahead) of stormy periods</a:t>
            </a:r>
          </a:p>
          <a:p>
            <a:pPr marL="285750" indent="-285750">
              <a:buFont typeface="Wingdings" panose="05000000000000000000" pitchFamily="2" charset="2"/>
              <a:buChar char="§"/>
              <a:defRPr/>
            </a:pPr>
            <a:endParaRPr lang="en-US" altLang="es-ES" dirty="0" smtClean="0">
              <a:solidFill>
                <a:schemeClr val="accent1"/>
              </a:solidFill>
            </a:endParaRPr>
          </a:p>
          <a:p>
            <a:pPr marL="285750" indent="-285750">
              <a:buFont typeface="Wingdings" panose="05000000000000000000" pitchFamily="2" charset="2"/>
              <a:buChar char="§"/>
              <a:defRPr/>
            </a:pPr>
            <a:endParaRPr lang="en-US" altLang="es-ES" dirty="0">
              <a:solidFill>
                <a:schemeClr val="accent1"/>
              </a:solidFill>
            </a:endParaRPr>
          </a:p>
          <a:p>
            <a:pPr marL="285750" indent="-285750">
              <a:buFont typeface="Wingdings" panose="05000000000000000000" pitchFamily="2" charset="2"/>
              <a:buChar char="§"/>
              <a:defRPr/>
            </a:pPr>
            <a:endParaRPr lang="en-US" altLang="es-ES" dirty="0" smtClean="0">
              <a:solidFill>
                <a:schemeClr val="accent1"/>
              </a:solidFill>
            </a:endParaRPr>
          </a:p>
          <a:p>
            <a:pPr marL="285750" indent="-285750">
              <a:buFont typeface="Wingdings" panose="05000000000000000000" pitchFamily="2" charset="2"/>
              <a:buChar char="§"/>
              <a:defRPr/>
            </a:pPr>
            <a:endParaRPr lang="en-US" altLang="es-ES" dirty="0">
              <a:solidFill>
                <a:schemeClr val="accent1"/>
              </a:solidFill>
            </a:endParaRPr>
          </a:p>
          <a:p>
            <a:pPr marL="285750" indent="-285750">
              <a:buFont typeface="Wingdings" panose="05000000000000000000" pitchFamily="2" charset="2"/>
              <a:buChar char="§"/>
              <a:defRPr/>
            </a:pPr>
            <a:endParaRPr lang="en-US" altLang="es-ES" dirty="0" smtClean="0">
              <a:solidFill>
                <a:schemeClr val="accent1"/>
              </a:solidFill>
            </a:endParaRPr>
          </a:p>
          <a:p>
            <a:pPr marL="285750" indent="-285750">
              <a:buFont typeface="Wingdings" panose="05000000000000000000" pitchFamily="2" charset="2"/>
              <a:buChar char="§"/>
              <a:defRPr/>
            </a:pPr>
            <a:r>
              <a:rPr lang="en-US" altLang="es-ES" dirty="0" smtClean="0">
                <a:solidFill>
                  <a:schemeClr val="accent1"/>
                </a:solidFill>
              </a:rPr>
              <a:t>Planning of transportation of special goods</a:t>
            </a:r>
          </a:p>
          <a:p>
            <a:pPr marL="285750" indent="-285750">
              <a:buFont typeface="Wingdings" panose="05000000000000000000" pitchFamily="2" charset="2"/>
              <a:buChar char="§"/>
              <a:defRPr/>
            </a:pPr>
            <a:endParaRPr lang="en-US" altLang="es-ES" dirty="0">
              <a:solidFill>
                <a:schemeClr val="accent1"/>
              </a:solidFill>
            </a:endParaRPr>
          </a:p>
          <a:p>
            <a:pPr marL="285750" indent="-285750">
              <a:buFont typeface="Wingdings" panose="05000000000000000000" pitchFamily="2" charset="2"/>
              <a:buChar char="§"/>
              <a:defRPr/>
            </a:pPr>
            <a:r>
              <a:rPr lang="en-US" altLang="es-ES" dirty="0" smtClean="0">
                <a:solidFill>
                  <a:schemeClr val="accent1"/>
                </a:solidFill>
              </a:rPr>
              <a:t>Early warning systems for harbors (days ahead)</a:t>
            </a:r>
          </a:p>
          <a:p>
            <a:pPr marL="285750" indent="-285750">
              <a:buFont typeface="Wingdings" panose="05000000000000000000" pitchFamily="2" charset="2"/>
              <a:buChar char="§"/>
              <a:defRPr/>
            </a:pPr>
            <a:endParaRPr lang="en-US" altLang="es-ES" dirty="0">
              <a:solidFill>
                <a:schemeClr val="accent1"/>
              </a:solidFill>
            </a:endParaRPr>
          </a:p>
          <a:p>
            <a:pPr marL="285750" indent="-285750">
              <a:buFont typeface="Wingdings" panose="05000000000000000000" pitchFamily="2" charset="2"/>
              <a:buChar char="§"/>
              <a:defRPr/>
            </a:pPr>
            <a:r>
              <a:rPr lang="en-US" altLang="es-ES" dirty="0" smtClean="0">
                <a:solidFill>
                  <a:schemeClr val="accent1"/>
                </a:solidFill>
              </a:rPr>
              <a:t>Operational planning / maintenance</a:t>
            </a:r>
          </a:p>
          <a:p>
            <a:pPr>
              <a:defRPr/>
            </a:pPr>
            <a:endParaRPr lang="en-US" altLang="es-ES" dirty="0">
              <a:solidFill>
                <a:schemeClr val="accent1"/>
              </a:solidFill>
            </a:endParaRPr>
          </a:p>
          <a:p>
            <a:pPr>
              <a:defRPr/>
            </a:pPr>
            <a:endParaRPr lang="en-US" altLang="es-ES" dirty="0">
              <a:solidFill>
                <a:schemeClr val="accent1"/>
              </a:solidFill>
            </a:endParaRPr>
          </a:p>
        </p:txBody>
      </p:sp>
      <p:sp>
        <p:nvSpPr>
          <p:cNvPr id="10" name="9 CuadroTexto"/>
          <p:cNvSpPr txBox="1"/>
          <p:nvPr/>
        </p:nvSpPr>
        <p:spPr>
          <a:xfrm>
            <a:off x="395536" y="5802029"/>
            <a:ext cx="5688632" cy="646331"/>
          </a:xfrm>
          <a:prstGeom prst="rect">
            <a:avLst/>
          </a:prstGeom>
          <a:noFill/>
        </p:spPr>
        <p:txBody>
          <a:bodyPr wrap="square" rtlCol="0">
            <a:spAutoFit/>
          </a:bodyPr>
          <a:lstStyle/>
          <a:p>
            <a:r>
              <a:rPr lang="es-ES_tradnl" dirty="0" err="1" smtClean="0">
                <a:solidFill>
                  <a:srgbClr val="FF6600"/>
                </a:solidFill>
              </a:rPr>
              <a:t>Collaboration</a:t>
            </a:r>
            <a:r>
              <a:rPr lang="es-ES_tradnl" dirty="0" smtClean="0">
                <a:solidFill>
                  <a:srgbClr val="FF6600"/>
                </a:solidFill>
              </a:rPr>
              <a:t> </a:t>
            </a:r>
            <a:r>
              <a:rPr lang="es-ES_tradnl" dirty="0" err="1" smtClean="0">
                <a:solidFill>
                  <a:srgbClr val="FF6600"/>
                </a:solidFill>
              </a:rPr>
              <a:t>with</a:t>
            </a:r>
            <a:r>
              <a:rPr lang="es-ES_tradnl" dirty="0" smtClean="0">
                <a:solidFill>
                  <a:srgbClr val="FF6600"/>
                </a:solidFill>
              </a:rPr>
              <a:t> </a:t>
            </a:r>
            <a:r>
              <a:rPr lang="es-ES_tradnl" b="1" dirty="0" smtClean="0">
                <a:solidFill>
                  <a:schemeClr val="accent1"/>
                </a:solidFill>
              </a:rPr>
              <a:t>LIM-UPC</a:t>
            </a:r>
            <a:r>
              <a:rPr lang="es-ES_tradnl" dirty="0" smtClean="0">
                <a:solidFill>
                  <a:srgbClr val="FF6600"/>
                </a:solidFill>
              </a:rPr>
              <a:t> (</a:t>
            </a:r>
            <a:r>
              <a:rPr lang="es-ES_tradnl" dirty="0" err="1" smtClean="0">
                <a:solidFill>
                  <a:srgbClr val="FF6600"/>
                </a:solidFill>
              </a:rPr>
              <a:t>Laboratori</a:t>
            </a:r>
            <a:r>
              <a:rPr lang="es-ES_tradnl" dirty="0" smtClean="0">
                <a:solidFill>
                  <a:srgbClr val="FF6600"/>
                </a:solidFill>
              </a:rPr>
              <a:t> </a:t>
            </a:r>
            <a:r>
              <a:rPr lang="es-ES_tradnl" dirty="0" err="1" smtClean="0">
                <a:solidFill>
                  <a:srgbClr val="FF6600"/>
                </a:solidFill>
              </a:rPr>
              <a:t>d’Enginyeria</a:t>
            </a:r>
            <a:r>
              <a:rPr lang="es-ES_tradnl" dirty="0" smtClean="0">
                <a:solidFill>
                  <a:srgbClr val="FF6600"/>
                </a:solidFill>
              </a:rPr>
              <a:t> Marítima) in </a:t>
            </a:r>
            <a:r>
              <a:rPr lang="es-ES_tradnl" dirty="0" err="1" smtClean="0">
                <a:solidFill>
                  <a:srgbClr val="FF6600"/>
                </a:solidFill>
              </a:rPr>
              <a:t>different</a:t>
            </a:r>
            <a:r>
              <a:rPr lang="es-ES_tradnl" dirty="0" smtClean="0">
                <a:solidFill>
                  <a:srgbClr val="FF6600"/>
                </a:solidFill>
              </a:rPr>
              <a:t> </a:t>
            </a:r>
            <a:r>
              <a:rPr lang="es-ES_tradnl" dirty="0" err="1" smtClean="0">
                <a:solidFill>
                  <a:srgbClr val="FF6600"/>
                </a:solidFill>
              </a:rPr>
              <a:t>projects</a:t>
            </a:r>
            <a:r>
              <a:rPr lang="es-ES_tradnl" dirty="0" smtClean="0">
                <a:solidFill>
                  <a:srgbClr val="FF6600"/>
                </a:solidFill>
              </a:rPr>
              <a:t> </a:t>
            </a:r>
            <a:endParaRPr lang="es-ES" dirty="0" err="1" smtClean="0">
              <a:solidFill>
                <a:srgbClr val="FF6600"/>
              </a:solidFill>
            </a:endParaRPr>
          </a:p>
        </p:txBody>
      </p:sp>
      <p:sp>
        <p:nvSpPr>
          <p:cNvPr id="11" name="10 Triángulo isósceles"/>
          <p:cNvSpPr/>
          <p:nvPr/>
        </p:nvSpPr>
        <p:spPr>
          <a:xfrm flipV="1">
            <a:off x="323528" y="2862461"/>
            <a:ext cx="5544616" cy="576064"/>
          </a:xfrm>
          <a:prstGeom prst="triangle">
            <a:avLst/>
          </a:prstGeom>
          <a:solidFill>
            <a:schemeClr val="accent5">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5848713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4738"/>
            <a:ext cx="6191250" cy="696912"/>
          </a:xfrm>
        </p:spPr>
        <p:txBody>
          <a:bodyPr/>
          <a:lstStyle/>
          <a:p>
            <a:pPr>
              <a:defRPr/>
            </a:pPr>
            <a:r>
              <a:rPr lang="es-ES" sz="2400" dirty="0" err="1" smtClean="0"/>
              <a:t>Water</a:t>
            </a:r>
            <a:r>
              <a:rPr lang="es-ES" sz="2400" dirty="0" smtClean="0"/>
              <a:t> </a:t>
            </a:r>
            <a:r>
              <a:rPr lang="es-ES" sz="2400" dirty="0" err="1" smtClean="0"/>
              <a:t>management</a:t>
            </a:r>
            <a:r>
              <a:rPr lang="es-ES" sz="2400" dirty="0" smtClean="0"/>
              <a:t> and </a:t>
            </a:r>
            <a:r>
              <a:rPr lang="es-ES" sz="2400" dirty="0" err="1" smtClean="0"/>
              <a:t>seasonal</a:t>
            </a:r>
            <a:r>
              <a:rPr lang="es-ES" sz="2400" dirty="0" smtClean="0"/>
              <a:t> </a:t>
            </a:r>
            <a:r>
              <a:rPr lang="es-ES" sz="2400" dirty="0" err="1" smtClean="0"/>
              <a:t>predictions</a:t>
            </a:r>
            <a:endParaRPr lang="es-ES" sz="2400" dirty="0"/>
          </a:p>
        </p:txBody>
      </p:sp>
      <p:pic>
        <p:nvPicPr>
          <p:cNvPr id="55299" name="Picture 3" descr="C:\Users\ijimenez\Downloads\179299295_1024a70998_o.jpg"/>
          <p:cNvPicPr>
            <a:picLocks noChangeAspect="1" noChangeArrowheads="1"/>
          </p:cNvPicPr>
          <p:nvPr/>
        </p:nvPicPr>
        <p:blipFill rotWithShape="1">
          <a:blip r:embed="rId3">
            <a:extLst>
              <a:ext uri="{28A0092B-C50C-407E-A947-70E740481C1C}">
                <a14:useLocalDpi xmlns:a14="http://schemas.microsoft.com/office/drawing/2010/main" val="0"/>
              </a:ext>
            </a:extLst>
          </a:blip>
          <a:srcRect r="19250" b="-2"/>
          <a:stretch/>
        </p:blipFill>
        <p:spPr bwMode="auto">
          <a:xfrm>
            <a:off x="-29592" y="845666"/>
            <a:ext cx="9173592" cy="6174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17342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4738"/>
            <a:ext cx="6191250" cy="696912"/>
          </a:xfrm>
        </p:spPr>
        <p:txBody>
          <a:bodyPr/>
          <a:lstStyle/>
          <a:p>
            <a:pPr>
              <a:defRPr/>
            </a:pPr>
            <a:r>
              <a:rPr lang="es-ES" sz="2400" dirty="0" err="1" smtClean="0"/>
              <a:t>Water</a:t>
            </a:r>
            <a:r>
              <a:rPr lang="es-ES" sz="2400" dirty="0" smtClean="0"/>
              <a:t> </a:t>
            </a:r>
            <a:r>
              <a:rPr lang="es-ES" sz="2400" dirty="0" err="1" smtClean="0"/>
              <a:t>management</a:t>
            </a:r>
            <a:r>
              <a:rPr lang="es-ES" sz="2400" dirty="0" smtClean="0"/>
              <a:t> and </a:t>
            </a:r>
            <a:r>
              <a:rPr lang="es-ES" sz="2400" dirty="0" err="1" smtClean="0"/>
              <a:t>seasonal</a:t>
            </a:r>
            <a:r>
              <a:rPr lang="es-ES" sz="2400" dirty="0" smtClean="0"/>
              <a:t> </a:t>
            </a:r>
            <a:r>
              <a:rPr lang="es-ES" sz="2400" dirty="0" err="1" smtClean="0"/>
              <a:t>predictions</a:t>
            </a:r>
            <a:endParaRPr lang="es-ES" sz="2400" dirty="0"/>
          </a:p>
        </p:txBody>
      </p:sp>
      <p:pic>
        <p:nvPicPr>
          <p:cNvPr id="55299" name="Picture 3" descr="C:\Users\ijimenez\Downloads\179299295_1024a70998_o.jpg"/>
          <p:cNvPicPr>
            <a:picLocks noChangeAspect="1" noChangeArrowheads="1"/>
          </p:cNvPicPr>
          <p:nvPr/>
        </p:nvPicPr>
        <p:blipFill rotWithShape="1">
          <a:blip r:embed="rId3">
            <a:extLst>
              <a:ext uri="{28A0092B-C50C-407E-A947-70E740481C1C}">
                <a14:useLocalDpi xmlns:a14="http://schemas.microsoft.com/office/drawing/2010/main" val="0"/>
              </a:ext>
            </a:extLst>
          </a:blip>
          <a:srcRect r="19250" b="-2"/>
          <a:stretch/>
        </p:blipFill>
        <p:spPr bwMode="auto">
          <a:xfrm>
            <a:off x="-29592" y="845666"/>
            <a:ext cx="9173592" cy="6174259"/>
          </a:xfrm>
          <a:prstGeom prst="rect">
            <a:avLst/>
          </a:prstGeom>
          <a:noFill/>
          <a:extLst>
            <a:ext uri="{909E8E84-426E-40DD-AFC4-6F175D3DCCD1}">
              <a14:hiddenFill xmlns:a14="http://schemas.microsoft.com/office/drawing/2010/main">
                <a:solidFill>
                  <a:srgbClr val="FFFFFF"/>
                </a:solidFill>
              </a14:hiddenFill>
            </a:ext>
          </a:extLst>
        </p:spPr>
      </p:pic>
      <p:sp>
        <p:nvSpPr>
          <p:cNvPr id="4" name="3 Rectángulo"/>
          <p:cNvSpPr/>
          <p:nvPr/>
        </p:nvSpPr>
        <p:spPr>
          <a:xfrm>
            <a:off x="2771800" y="969616"/>
            <a:ext cx="6192688" cy="5904656"/>
          </a:xfrm>
          <a:prstGeom prst="rect">
            <a:avLst/>
          </a:prstGeom>
          <a:solidFill>
            <a:schemeClr val="tx2">
              <a:alpha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4 Rectángulo"/>
          <p:cNvSpPr/>
          <p:nvPr/>
        </p:nvSpPr>
        <p:spPr>
          <a:xfrm>
            <a:off x="2915816" y="1277714"/>
            <a:ext cx="6048672" cy="4801314"/>
          </a:xfrm>
          <a:prstGeom prst="rect">
            <a:avLst/>
          </a:prstGeom>
        </p:spPr>
        <p:txBody>
          <a:bodyPr wrap="square">
            <a:spAutoFit/>
          </a:bodyPr>
          <a:lstStyle/>
          <a:p>
            <a:pPr>
              <a:defRPr/>
            </a:pPr>
            <a:r>
              <a:rPr lang="en-US" altLang="es-ES" b="1" dirty="0" smtClean="0">
                <a:solidFill>
                  <a:schemeClr val="accent1"/>
                </a:solidFill>
              </a:rPr>
              <a:t>FLOOD RISK - WATER SUPPLY</a:t>
            </a:r>
          </a:p>
          <a:p>
            <a:pPr>
              <a:defRPr/>
            </a:pPr>
            <a:endParaRPr lang="en-US" altLang="es-ES" dirty="0" smtClean="0">
              <a:solidFill>
                <a:schemeClr val="accent1"/>
              </a:solidFill>
            </a:endParaRPr>
          </a:p>
          <a:p>
            <a:pPr marL="285750" indent="-285750">
              <a:buFont typeface="Wingdings" panose="05000000000000000000" pitchFamily="2" charset="2"/>
              <a:buChar char="§"/>
              <a:defRPr/>
            </a:pPr>
            <a:r>
              <a:rPr lang="en-US" altLang="es-ES" dirty="0" smtClean="0">
                <a:solidFill>
                  <a:schemeClr val="accent1"/>
                </a:solidFill>
              </a:rPr>
              <a:t>Sub-seasonal predictions (one month ahead)</a:t>
            </a:r>
          </a:p>
          <a:p>
            <a:pPr marL="285750" indent="-285750">
              <a:buFont typeface="Wingdings" panose="05000000000000000000" pitchFamily="2" charset="2"/>
              <a:buChar char="§"/>
              <a:defRPr/>
            </a:pPr>
            <a:r>
              <a:rPr lang="en-US" altLang="es-ES" dirty="0" smtClean="0">
                <a:solidFill>
                  <a:schemeClr val="accent1"/>
                </a:solidFill>
              </a:rPr>
              <a:t>Seasonal predictions (the season ahead)</a:t>
            </a:r>
          </a:p>
          <a:p>
            <a:pPr marL="742950" lvl="1" indent="-285750">
              <a:buFont typeface="Wingdings" panose="05000000000000000000" pitchFamily="2" charset="2"/>
              <a:buChar char="§"/>
              <a:defRPr/>
            </a:pPr>
            <a:r>
              <a:rPr lang="en-US" altLang="es-ES" dirty="0">
                <a:solidFill>
                  <a:schemeClr val="accent1"/>
                </a:solidFill>
              </a:rPr>
              <a:t>General trends for </a:t>
            </a:r>
            <a:r>
              <a:rPr lang="en-US" altLang="es-ES" dirty="0" err="1" smtClean="0">
                <a:solidFill>
                  <a:schemeClr val="accent1"/>
                </a:solidFill>
              </a:rPr>
              <a:t>precipitation,Temperature</a:t>
            </a:r>
            <a:r>
              <a:rPr lang="en-US" altLang="es-ES" dirty="0" smtClean="0">
                <a:solidFill>
                  <a:schemeClr val="accent1"/>
                </a:solidFill>
              </a:rPr>
              <a:t>, etc.</a:t>
            </a:r>
            <a:endParaRPr lang="en-US" altLang="es-ES" dirty="0">
              <a:solidFill>
                <a:schemeClr val="accent1"/>
              </a:solidFill>
            </a:endParaRPr>
          </a:p>
          <a:p>
            <a:pPr marL="285750" indent="-285750">
              <a:buFont typeface="Wingdings" panose="05000000000000000000" pitchFamily="2" charset="2"/>
              <a:buChar char="§"/>
              <a:defRPr/>
            </a:pPr>
            <a:r>
              <a:rPr lang="en-US" altLang="es-ES" dirty="0" smtClean="0">
                <a:solidFill>
                  <a:schemeClr val="accent1"/>
                </a:solidFill>
              </a:rPr>
              <a:t>Downscaling of climate variables.</a:t>
            </a:r>
          </a:p>
          <a:p>
            <a:pPr marL="285750" indent="-285750">
              <a:buFont typeface="Wingdings" panose="05000000000000000000" pitchFamily="2" charset="2"/>
              <a:buChar char="§"/>
              <a:defRPr/>
            </a:pPr>
            <a:endParaRPr lang="en-US" altLang="es-ES" dirty="0" smtClean="0">
              <a:solidFill>
                <a:schemeClr val="accent1"/>
              </a:solidFill>
            </a:endParaRPr>
          </a:p>
          <a:p>
            <a:pPr marL="285750" indent="-285750">
              <a:buFont typeface="Wingdings" panose="05000000000000000000" pitchFamily="2" charset="2"/>
              <a:buChar char="§"/>
              <a:defRPr/>
            </a:pPr>
            <a:endParaRPr lang="en-US" altLang="es-ES" dirty="0">
              <a:solidFill>
                <a:schemeClr val="accent1"/>
              </a:solidFill>
            </a:endParaRPr>
          </a:p>
          <a:p>
            <a:pPr marL="285750" indent="-285750">
              <a:buFont typeface="Wingdings" panose="05000000000000000000" pitchFamily="2" charset="2"/>
              <a:buChar char="§"/>
              <a:defRPr/>
            </a:pPr>
            <a:endParaRPr lang="en-US" altLang="es-ES" dirty="0" smtClean="0">
              <a:solidFill>
                <a:schemeClr val="accent1"/>
              </a:solidFill>
            </a:endParaRPr>
          </a:p>
          <a:p>
            <a:pPr marL="285750" indent="-285750">
              <a:buFont typeface="Wingdings" panose="05000000000000000000" pitchFamily="2" charset="2"/>
              <a:buChar char="§"/>
              <a:defRPr/>
            </a:pPr>
            <a:endParaRPr lang="en-US" altLang="es-ES" dirty="0">
              <a:solidFill>
                <a:schemeClr val="accent1"/>
              </a:solidFill>
            </a:endParaRPr>
          </a:p>
          <a:p>
            <a:pPr marL="285750" indent="-285750">
              <a:buFont typeface="Wingdings" panose="05000000000000000000" pitchFamily="2" charset="2"/>
              <a:buChar char="§"/>
              <a:defRPr/>
            </a:pPr>
            <a:r>
              <a:rPr lang="en-US" dirty="0">
                <a:solidFill>
                  <a:schemeClr val="accent1"/>
                </a:solidFill>
              </a:rPr>
              <a:t>Informing </a:t>
            </a:r>
            <a:r>
              <a:rPr lang="es-ES" dirty="0" err="1">
                <a:solidFill>
                  <a:schemeClr val="accent1"/>
                </a:solidFill>
              </a:rPr>
              <a:t>Hydroelectric</a:t>
            </a:r>
            <a:r>
              <a:rPr lang="es-ES" dirty="0">
                <a:solidFill>
                  <a:schemeClr val="accent1"/>
                </a:solidFill>
              </a:rPr>
              <a:t> </a:t>
            </a:r>
            <a:r>
              <a:rPr lang="es-ES" dirty="0" err="1">
                <a:solidFill>
                  <a:schemeClr val="accent1"/>
                </a:solidFill>
              </a:rPr>
              <a:t>power</a:t>
            </a:r>
            <a:r>
              <a:rPr lang="es-ES" dirty="0">
                <a:solidFill>
                  <a:schemeClr val="accent1"/>
                </a:solidFill>
              </a:rPr>
              <a:t> </a:t>
            </a:r>
            <a:r>
              <a:rPr lang="es-ES" dirty="0" err="1">
                <a:solidFill>
                  <a:schemeClr val="accent1"/>
                </a:solidFill>
              </a:rPr>
              <a:t>management</a:t>
            </a:r>
            <a:endParaRPr lang="en-GB" dirty="0">
              <a:solidFill>
                <a:schemeClr val="accent1"/>
              </a:solidFill>
            </a:endParaRPr>
          </a:p>
          <a:p>
            <a:pPr marL="285750" indent="-285750">
              <a:buFont typeface="Wingdings" panose="05000000000000000000" pitchFamily="2" charset="2"/>
              <a:buChar char="§"/>
              <a:defRPr/>
            </a:pPr>
            <a:endParaRPr lang="en-US" altLang="es-ES" dirty="0" smtClean="0">
              <a:solidFill>
                <a:schemeClr val="accent1"/>
              </a:solidFill>
            </a:endParaRPr>
          </a:p>
          <a:p>
            <a:pPr marL="285750" indent="-285750">
              <a:buFont typeface="Wingdings" panose="05000000000000000000" pitchFamily="2" charset="2"/>
              <a:buChar char="§"/>
              <a:defRPr/>
            </a:pPr>
            <a:r>
              <a:rPr lang="en-US" altLang="es-ES" dirty="0" smtClean="0">
                <a:solidFill>
                  <a:schemeClr val="accent1"/>
                </a:solidFill>
              </a:rPr>
              <a:t>Early warning systems for extreme events</a:t>
            </a:r>
          </a:p>
          <a:p>
            <a:pPr marL="285750" indent="-285750">
              <a:buFont typeface="Wingdings" panose="05000000000000000000" pitchFamily="2" charset="2"/>
              <a:buChar char="§"/>
              <a:defRPr/>
            </a:pPr>
            <a:endParaRPr lang="en-US" altLang="es-ES" dirty="0">
              <a:solidFill>
                <a:schemeClr val="accent1"/>
              </a:solidFill>
            </a:endParaRPr>
          </a:p>
          <a:p>
            <a:pPr marL="285750" indent="-285750">
              <a:buFont typeface="Wingdings" panose="05000000000000000000" pitchFamily="2" charset="2"/>
              <a:buChar char="§"/>
              <a:defRPr/>
            </a:pPr>
            <a:r>
              <a:rPr lang="en-US" altLang="es-ES" dirty="0" smtClean="0">
                <a:solidFill>
                  <a:schemeClr val="accent1"/>
                </a:solidFill>
              </a:rPr>
              <a:t>Information on drought periods or flood risk</a:t>
            </a:r>
          </a:p>
          <a:p>
            <a:pPr>
              <a:defRPr/>
            </a:pPr>
            <a:endParaRPr lang="en-US" altLang="es-ES" dirty="0">
              <a:solidFill>
                <a:schemeClr val="accent1"/>
              </a:solidFill>
            </a:endParaRPr>
          </a:p>
          <a:p>
            <a:pPr>
              <a:defRPr/>
            </a:pPr>
            <a:endParaRPr lang="en-US" altLang="es-ES" dirty="0">
              <a:solidFill>
                <a:schemeClr val="accent1"/>
              </a:solidFill>
            </a:endParaRPr>
          </a:p>
        </p:txBody>
      </p:sp>
      <p:sp>
        <p:nvSpPr>
          <p:cNvPr id="6" name="5 CuadroTexto"/>
          <p:cNvSpPr txBox="1"/>
          <p:nvPr/>
        </p:nvSpPr>
        <p:spPr>
          <a:xfrm>
            <a:off x="2915816" y="5886226"/>
            <a:ext cx="5940660" cy="923330"/>
          </a:xfrm>
          <a:prstGeom prst="rect">
            <a:avLst/>
          </a:prstGeom>
          <a:noFill/>
        </p:spPr>
        <p:txBody>
          <a:bodyPr wrap="square" rtlCol="0">
            <a:spAutoFit/>
          </a:bodyPr>
          <a:lstStyle/>
          <a:p>
            <a:r>
              <a:rPr lang="es-ES_tradnl" dirty="0" err="1" smtClean="0">
                <a:solidFill>
                  <a:srgbClr val="FF6600"/>
                </a:solidFill>
              </a:rPr>
              <a:t>Partners</a:t>
            </a:r>
            <a:r>
              <a:rPr lang="es-ES_tradnl" dirty="0" smtClean="0">
                <a:solidFill>
                  <a:srgbClr val="FF6600"/>
                </a:solidFill>
              </a:rPr>
              <a:t> in </a:t>
            </a:r>
            <a:r>
              <a:rPr lang="es-ES_tradnl" dirty="0" err="1" smtClean="0">
                <a:solidFill>
                  <a:srgbClr val="FF6600"/>
                </a:solidFill>
              </a:rPr>
              <a:t>the</a:t>
            </a:r>
            <a:r>
              <a:rPr lang="es-ES_tradnl" dirty="0" smtClean="0">
                <a:solidFill>
                  <a:srgbClr val="FF6600"/>
                </a:solidFill>
              </a:rPr>
              <a:t> H2020 </a:t>
            </a:r>
            <a:r>
              <a:rPr lang="es-ES_tradnl" dirty="0" err="1" smtClean="0">
                <a:solidFill>
                  <a:srgbClr val="FF6600"/>
                </a:solidFill>
              </a:rPr>
              <a:t>project</a:t>
            </a:r>
            <a:r>
              <a:rPr lang="es-ES_tradnl" dirty="0" smtClean="0">
                <a:solidFill>
                  <a:srgbClr val="FF6600"/>
                </a:solidFill>
              </a:rPr>
              <a:t> </a:t>
            </a:r>
            <a:r>
              <a:rPr lang="es-ES_tradnl" b="1" dirty="0" smtClean="0">
                <a:solidFill>
                  <a:schemeClr val="accent1"/>
                </a:solidFill>
              </a:rPr>
              <a:t>IMPREX</a:t>
            </a:r>
            <a:r>
              <a:rPr lang="es-ES_tradnl" dirty="0" smtClean="0">
                <a:solidFill>
                  <a:schemeClr val="accent1"/>
                </a:solidFill>
              </a:rPr>
              <a:t> </a:t>
            </a:r>
            <a:r>
              <a:rPr lang="es-ES_tradnl" dirty="0" smtClean="0">
                <a:solidFill>
                  <a:srgbClr val="FF6600"/>
                </a:solidFill>
              </a:rPr>
              <a:t>(</a:t>
            </a:r>
            <a:r>
              <a:rPr lang="en-US" dirty="0" smtClean="0">
                <a:solidFill>
                  <a:srgbClr val="FF6600"/>
                </a:solidFill>
              </a:rPr>
              <a:t>Improving predictions and management of hydrological extremes)</a:t>
            </a:r>
            <a:endParaRPr lang="es-ES_tradnl" dirty="0" smtClean="0">
              <a:solidFill>
                <a:srgbClr val="FF6600"/>
              </a:solidFill>
            </a:endParaRPr>
          </a:p>
          <a:p>
            <a:endParaRPr lang="es-ES" dirty="0" err="1" smtClean="0">
              <a:solidFill>
                <a:schemeClr val="accent1"/>
              </a:solidFill>
            </a:endParaRPr>
          </a:p>
        </p:txBody>
      </p:sp>
      <p:sp>
        <p:nvSpPr>
          <p:cNvPr id="7" name="6 Triángulo isósceles"/>
          <p:cNvSpPr/>
          <p:nvPr/>
        </p:nvSpPr>
        <p:spPr>
          <a:xfrm flipV="1">
            <a:off x="3066140" y="3150493"/>
            <a:ext cx="5544616" cy="576064"/>
          </a:xfrm>
          <a:prstGeom prst="triangle">
            <a:avLst/>
          </a:prstGeom>
          <a:solidFill>
            <a:schemeClr val="accent5">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0576719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Shape 3"/>
          <p:cNvSpPr txBox="1">
            <a:spLocks noChangeAspect="1" noChangeArrowheads="1"/>
          </p:cNvSpPr>
          <p:nvPr/>
        </p:nvSpPr>
        <p:spPr bwMode="auto">
          <a:xfrm>
            <a:off x="1371600" y="3654425"/>
            <a:ext cx="64008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s-ES" altLang="es-ES" sz="3200">
                <a:solidFill>
                  <a:srgbClr val="FFFFFF"/>
                </a:solidFill>
              </a:rPr>
              <a:t>Thank you!</a:t>
            </a:r>
          </a:p>
          <a:p>
            <a:pPr algn="ctr" eaLnBrk="1" hangingPunct="1"/>
            <a:endParaRPr lang="en-US" altLang="es-ES" sz="2400">
              <a:latin typeface="Calibri" pitchFamily="34" charset="0"/>
            </a:endParaRPr>
          </a:p>
        </p:txBody>
      </p:sp>
      <p:sp>
        <p:nvSpPr>
          <p:cNvPr id="4" name="TextShape 4"/>
          <p:cNvSpPr txBox="1">
            <a:spLocks noChangeArrowheads="1"/>
          </p:cNvSpPr>
          <p:nvPr/>
        </p:nvSpPr>
        <p:spPr bwMode="auto">
          <a:xfrm>
            <a:off x="1350963" y="4325938"/>
            <a:ext cx="6480175"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defRPr/>
            </a:pPr>
            <a:r>
              <a:rPr lang="es-ES" dirty="0" err="1" smtClean="0">
                <a:solidFill>
                  <a:srgbClr val="FFFFFF"/>
                </a:solidFill>
                <a:latin typeface="+mn-lt"/>
              </a:rPr>
              <a:t>For</a:t>
            </a:r>
            <a:r>
              <a:rPr lang="es-ES" dirty="0" smtClean="0">
                <a:solidFill>
                  <a:srgbClr val="FFFFFF"/>
                </a:solidFill>
                <a:latin typeface="+mn-lt"/>
              </a:rPr>
              <a:t> </a:t>
            </a:r>
            <a:r>
              <a:rPr lang="es-ES" dirty="0" err="1" smtClean="0">
                <a:solidFill>
                  <a:srgbClr val="FFFFFF"/>
                </a:solidFill>
                <a:latin typeface="+mn-lt"/>
              </a:rPr>
              <a:t>further</a:t>
            </a:r>
            <a:r>
              <a:rPr lang="es-ES" dirty="0" smtClean="0">
                <a:solidFill>
                  <a:srgbClr val="FFFFFF"/>
                </a:solidFill>
                <a:latin typeface="+mn-lt"/>
              </a:rPr>
              <a:t> </a:t>
            </a:r>
            <a:r>
              <a:rPr lang="es-ES" dirty="0" err="1" smtClean="0">
                <a:solidFill>
                  <a:srgbClr val="FFFFFF"/>
                </a:solidFill>
                <a:latin typeface="+mn-lt"/>
              </a:rPr>
              <a:t>information</a:t>
            </a:r>
            <a:r>
              <a:rPr lang="es-ES" dirty="0" smtClean="0">
                <a:solidFill>
                  <a:srgbClr val="FFFFFF"/>
                </a:solidFill>
                <a:latin typeface="+mn-lt"/>
              </a:rPr>
              <a:t> </a:t>
            </a:r>
            <a:r>
              <a:rPr lang="es-ES" dirty="0" err="1" smtClean="0">
                <a:solidFill>
                  <a:srgbClr val="FFFFFF"/>
                </a:solidFill>
                <a:latin typeface="+mn-lt"/>
              </a:rPr>
              <a:t>please</a:t>
            </a:r>
            <a:r>
              <a:rPr lang="es-ES" dirty="0" smtClean="0">
                <a:solidFill>
                  <a:srgbClr val="FFFFFF"/>
                </a:solidFill>
                <a:latin typeface="+mn-lt"/>
              </a:rPr>
              <a:t> </a:t>
            </a:r>
            <a:r>
              <a:rPr lang="es-ES" dirty="0" err="1" smtClean="0">
                <a:solidFill>
                  <a:srgbClr val="FFFFFF"/>
                </a:solidFill>
                <a:latin typeface="+mn-lt"/>
              </a:rPr>
              <a:t>contact</a:t>
            </a:r>
            <a:endParaRPr lang="es-ES" dirty="0" smtClean="0">
              <a:solidFill>
                <a:srgbClr val="FFFFFF"/>
              </a:solidFill>
              <a:latin typeface="+mn-lt"/>
            </a:endParaRPr>
          </a:p>
          <a:p>
            <a:pPr algn="ctr" eaLnBrk="1" hangingPunct="1">
              <a:defRPr/>
            </a:pPr>
            <a:r>
              <a:rPr lang="es-ES" dirty="0" smtClean="0">
                <a:solidFill>
                  <a:srgbClr val="FFFFFF"/>
                </a:solidFill>
                <a:latin typeface="+mn-lt"/>
              </a:rPr>
              <a:t>isadora.jimenez@bsc.es</a:t>
            </a:r>
            <a:endParaRPr lang="en-US" dirty="0" smtClean="0">
              <a:latin typeface="+mn-lt"/>
            </a:endParaRPr>
          </a:p>
        </p:txBody>
      </p:sp>
      <p:pic>
        <p:nvPicPr>
          <p:cNvPr id="5" name="Picture 7"/>
          <p:cNvPicPr>
            <a:picLocks noChangeAspect="1"/>
          </p:cNvPicPr>
          <p:nvPr/>
        </p:nvPicPr>
        <p:blipFill>
          <a:blip r:embed="rId2">
            <a:alphaModFix/>
            <a:duotone>
              <a:schemeClr val="bg2">
                <a:shade val="45000"/>
                <a:satMod val="135000"/>
              </a:schemeClr>
              <a:prstClr val="white"/>
            </a:duotone>
            <a:extLst>
              <a:ext uri="{BEBA8EAE-BF5A-486C-A8C5-ECC9F3942E4B}">
                <a14:imgProps xmlns:a14="http://schemas.microsoft.com/office/drawing/2010/main">
                  <a14:imgLayer r:embed="rId3">
                    <a14:imgEffect>
                      <a14:backgroundRemoval t="10000" b="90000" l="10000" r="90000">
                        <a14:foregroundMark x1="31296" y1="51302" x2="31296" y2="51302"/>
                        <a14:foregroundMark x1="18889" y1="46875" x2="18889" y2="46875"/>
                        <a14:foregroundMark x1="73333" y1="26302" x2="73333" y2="26302"/>
                        <a14:foregroundMark x1="83704" y1="34635" x2="83704" y2="34635"/>
                        <a14:foregroundMark x1="82778" y1="43750" x2="82778" y2="43750"/>
                        <a14:foregroundMark x1="43148" y1="23698" x2="43148" y2="23698"/>
                        <a14:foregroundMark x1="22778" y1="23177" x2="22778" y2="23177"/>
                        <a14:foregroundMark x1="18889" y1="24479" x2="18889" y2="24479"/>
                        <a14:foregroundMark x1="67037" y1="68750" x2="67037" y2="68750"/>
                        <a14:foregroundMark x1="64259" y1="63281" x2="64259" y2="63281"/>
                        <a14:foregroundMark x1="71667" y1="66146" x2="71667" y2="66146"/>
                        <a14:foregroundMark x1="69444" y1="65885" x2="69444" y2="65885"/>
                        <a14:foregroundMark x1="70741" y1="70052" x2="70741" y2="70052"/>
                        <a14:foregroundMark x1="72037" y1="73177" x2="72037" y2="73177"/>
                        <a14:foregroundMark x1="71111" y1="63802" x2="71111" y2="63802"/>
                        <a14:foregroundMark x1="67037" y1="63281" x2="67037" y2="63281"/>
                      </a14:backgroundRemoval>
                    </a14:imgEffect>
                  </a14:imgLayer>
                </a14:imgProps>
              </a:ext>
            </a:extLst>
          </a:blip>
          <a:srcRect/>
          <a:stretch>
            <a:fillRect/>
          </a:stretch>
        </p:blipFill>
        <p:spPr>
          <a:xfrm>
            <a:off x="3536960" y="5355687"/>
            <a:ext cx="2016224" cy="1322627"/>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 dirty="0" err="1" smtClean="0"/>
              <a:t>Earth</a:t>
            </a:r>
            <a:r>
              <a:rPr lang="es-ES" dirty="0" smtClean="0"/>
              <a:t> </a:t>
            </a:r>
            <a:r>
              <a:rPr lang="es-ES" dirty="0" err="1" smtClean="0"/>
              <a:t>Sciences</a:t>
            </a:r>
            <a:r>
              <a:rPr lang="es-ES" dirty="0" smtClean="0"/>
              <a:t> </a:t>
            </a:r>
            <a:r>
              <a:rPr lang="es-ES" dirty="0" err="1" smtClean="0"/>
              <a:t>Department</a:t>
            </a:r>
            <a:endParaRPr lang="es-ES" dirty="0"/>
          </a:p>
        </p:txBody>
      </p:sp>
      <p:pic>
        <p:nvPicPr>
          <p:cNvPr id="4" name="Picture 3"/>
          <p:cNvPicPr>
            <a:picLocks noChangeAspect="1" noChangeArrowheads="1"/>
          </p:cNvPicPr>
          <p:nvPr/>
        </p:nvPicPr>
        <p:blipFill rotWithShape="1">
          <a:blip r:embed="rId3"/>
          <a:srcRect b="21173"/>
          <a:stretch/>
        </p:blipFill>
        <p:spPr bwMode="auto">
          <a:xfrm>
            <a:off x="0" y="3581400"/>
            <a:ext cx="9144000" cy="34385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268" name="CuadroTexto 31"/>
          <p:cNvSpPr txBox="1">
            <a:spLocks noChangeArrowheads="1"/>
          </p:cNvSpPr>
          <p:nvPr/>
        </p:nvSpPr>
        <p:spPr bwMode="auto">
          <a:xfrm>
            <a:off x="5083175" y="1843088"/>
            <a:ext cx="3700463"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r" eaLnBrk="1" hangingPunct="1">
              <a:lnSpc>
                <a:spcPct val="130000"/>
              </a:lnSpc>
            </a:pPr>
            <a:r>
              <a:rPr lang="en-GB" altLang="es-ES"/>
              <a:t>air quality, meteorology, climate and health studies</a:t>
            </a:r>
          </a:p>
        </p:txBody>
      </p:sp>
      <p:sp>
        <p:nvSpPr>
          <p:cNvPr id="11269" name="Marcador de contenido 2"/>
          <p:cNvSpPr txBox="1">
            <a:spLocks/>
          </p:cNvSpPr>
          <p:nvPr/>
        </p:nvSpPr>
        <p:spPr bwMode="auto">
          <a:xfrm>
            <a:off x="3348038" y="1206500"/>
            <a:ext cx="57959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spcBef>
                <a:spcPct val="20000"/>
              </a:spcBef>
            </a:pPr>
            <a:r>
              <a:rPr lang="en-US" altLang="es-ES" sz="2400" b="1" i="1" dirty="0">
                <a:solidFill>
                  <a:srgbClr val="004990"/>
                </a:solidFill>
              </a:rPr>
              <a:t>Towards modeling the Earth System</a:t>
            </a:r>
          </a:p>
        </p:txBody>
      </p:sp>
      <p:pic>
        <p:nvPicPr>
          <p:cNvPr id="11270" name="Imagen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5288" y="1566863"/>
            <a:ext cx="3713162"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 dirty="0" err="1" smtClean="0"/>
              <a:t>Earth</a:t>
            </a:r>
            <a:r>
              <a:rPr lang="es-ES" dirty="0" smtClean="0"/>
              <a:t> </a:t>
            </a:r>
            <a:r>
              <a:rPr lang="es-ES" dirty="0" err="1" smtClean="0"/>
              <a:t>system</a:t>
            </a:r>
            <a:r>
              <a:rPr lang="es-ES" dirty="0" smtClean="0"/>
              <a:t> </a:t>
            </a:r>
            <a:r>
              <a:rPr lang="es-ES" dirty="0" err="1" smtClean="0"/>
              <a:t>modelling</a:t>
            </a:r>
            <a:endParaRPr lang="es-ES" dirty="0"/>
          </a:p>
        </p:txBody>
      </p:sp>
      <p:pic>
        <p:nvPicPr>
          <p:cNvPr id="5" name="Picture 2" descr="http://www.cawcr.gov.au/projects/climatechange/images/Long_range_transport_of_aerosols_gases.jpg"/>
          <p:cNvPicPr>
            <a:picLocks noChangeAspect="1" noChangeArrowheads="1"/>
          </p:cNvPicPr>
          <p:nvPr/>
        </p:nvPicPr>
        <p:blipFill>
          <a:blip r:embed="rId2"/>
          <a:srcRect/>
          <a:stretch>
            <a:fillRect/>
          </a:stretch>
        </p:blipFill>
        <p:spPr bwMode="auto">
          <a:xfrm>
            <a:off x="179512" y="1096884"/>
            <a:ext cx="2741433" cy="24585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293" name="Picture 2" descr="am_schematic-1024x768-rev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9337" y="1026559"/>
            <a:ext cx="4587875" cy="363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4" name="6 Grupo"/>
          <p:cNvGrpSpPr>
            <a:grpSpLocks/>
          </p:cNvGrpSpPr>
          <p:nvPr/>
        </p:nvGrpSpPr>
        <p:grpSpPr bwMode="auto">
          <a:xfrm>
            <a:off x="830238" y="2562975"/>
            <a:ext cx="3506814" cy="2383607"/>
            <a:chOff x="539750" y="3462338"/>
            <a:chExt cx="4341813" cy="2951162"/>
          </a:xfrm>
          <a:effectLst>
            <a:outerShdw blurRad="50800" dist="38100" dir="2700000" algn="tl" rotWithShape="0">
              <a:prstClr val="black">
                <a:alpha val="40000"/>
              </a:prstClr>
            </a:outerShdw>
          </a:effectLst>
        </p:grpSpPr>
        <p:sp>
          <p:nvSpPr>
            <p:cNvPr id="8" name="Rectangle 8"/>
            <p:cNvSpPr>
              <a:spLocks noChangeArrowheads="1"/>
            </p:cNvSpPr>
            <p:nvPr/>
          </p:nvSpPr>
          <p:spPr bwMode="auto">
            <a:xfrm>
              <a:off x="539750" y="3462338"/>
              <a:ext cx="4341813" cy="2951162"/>
            </a:xfrm>
            <a:prstGeom prst="rect">
              <a:avLst/>
            </a:prstGeom>
            <a:solidFill>
              <a:schemeClr val="bg1"/>
            </a:solidFill>
            <a:ln w="38100">
              <a:solidFill>
                <a:srgbClr val="FF2D3C"/>
              </a:solidFill>
              <a:miter lim="800000"/>
              <a:headEnd/>
              <a:tailEnd/>
            </a:ln>
          </p:spPr>
          <p:txBody>
            <a:bodyPr wrap="none" anchor="ctr"/>
            <a:lstStyle/>
            <a:p>
              <a:pPr>
                <a:defRPr/>
              </a:pPr>
              <a:endParaRPr lang="en-GB">
                <a:latin typeface="+mn-lt"/>
              </a:endParaRPr>
            </a:p>
          </p:txBody>
        </p:sp>
        <p:sp>
          <p:nvSpPr>
            <p:cNvPr id="9" name="Rectangle 8"/>
            <p:cNvSpPr>
              <a:spLocks noChangeArrowheads="1"/>
            </p:cNvSpPr>
            <p:nvPr/>
          </p:nvSpPr>
          <p:spPr bwMode="auto">
            <a:xfrm>
              <a:off x="539750" y="3462338"/>
              <a:ext cx="4341813" cy="2951162"/>
            </a:xfrm>
            <a:prstGeom prst="rect">
              <a:avLst/>
            </a:prstGeom>
            <a:solidFill>
              <a:srgbClr val="FFFFFF"/>
            </a:solidFill>
            <a:ln w="38100">
              <a:solidFill>
                <a:srgbClr val="FF6600"/>
              </a:solidFill>
              <a:miter lim="800000"/>
              <a:headEnd/>
              <a:tailEnd/>
            </a:ln>
          </p:spPr>
          <p:txBody>
            <a:bodyPr wrap="none" anchor="ctr"/>
            <a:lstStyle/>
            <a:p>
              <a:pPr>
                <a:defRPr/>
              </a:pPr>
              <a:endParaRPr lang="en-GB">
                <a:latin typeface="+mn-lt"/>
              </a:endParaRPr>
            </a:p>
          </p:txBody>
        </p:sp>
        <p:pic>
          <p:nvPicPr>
            <p:cNvPr id="12305" name="Picture 9" descr="\frac{\partial u}{\partial t} = \eta v - \frac{\partial \Phi}{\partial x} - c_p \theta \frac{\partial \pi}{\partial x} - z\frac{\partial u}{\partial \sigma} - \frac{\partial (\frac{u^2 + v^2}{2})}{\partial x}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075" y="3605213"/>
              <a:ext cx="3438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6" name="Picture 10" descr="\frac{\partial v}{\partial t} = -\eta \frac{u}{v} - \frac{\partial \Phi}{\partial y} - c_p \theta \frac{\partial \pi}{\partial y} - z \frac{\partial v}{\partial \sigma} - \frac{\partial (\frac{u^2 + v^2}{2})}{\partial 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7075" y="4157663"/>
              <a:ext cx="362902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7" name="Picture 11" descr="\frac{\delta T}{\partial t} = \frac{\partial T}{\partial t} + u \frac{\partial T}{\partial x} + v \frac{\partial T}{\partial y} + w \frac{\partial T}{\partial z}"/>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7075" y="4749800"/>
              <a:ext cx="262890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8" name="Picture 12" descr="\frac{\delta W}{\partial t} = u \frac{\partial W}{\partial x} + v \frac{\partial W}{\partial y} + w \frac{\partial W}{\partial z}"/>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7075" y="5292725"/>
              <a:ext cx="23812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9" name="Picture 13" descr="\frac{\partial}{\partial t} \frac{\partial p}{\partial \sigma} = u \frac{\partial}{\partial x} x \frac{\partial p}{\partial \sigma} + v \frac{\partial}{\partial y} y \frac{\partial p}{\partial \sigma} + w \frac{\partial}{\partial z} z \frac{\partial p}{\partial \sigm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7075" y="5837238"/>
              <a:ext cx="32956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295" name="16 Grupo"/>
          <p:cNvGrpSpPr>
            <a:grpSpLocks/>
          </p:cNvGrpSpPr>
          <p:nvPr/>
        </p:nvGrpSpPr>
        <p:grpSpPr bwMode="auto">
          <a:xfrm>
            <a:off x="1710100" y="3954292"/>
            <a:ext cx="3518048" cy="2391244"/>
            <a:chOff x="539750" y="3449638"/>
            <a:chExt cx="4341813" cy="2951162"/>
          </a:xfrm>
          <a:effectLst>
            <a:outerShdw blurRad="50800" dist="38100" dir="2700000" algn="tl" rotWithShape="0">
              <a:prstClr val="black">
                <a:alpha val="40000"/>
              </a:prstClr>
            </a:outerShdw>
          </a:effectLst>
        </p:grpSpPr>
        <p:sp>
          <p:nvSpPr>
            <p:cNvPr id="18" name="Rectangle 8"/>
            <p:cNvSpPr>
              <a:spLocks noChangeArrowheads="1"/>
            </p:cNvSpPr>
            <p:nvPr/>
          </p:nvSpPr>
          <p:spPr bwMode="auto">
            <a:xfrm>
              <a:off x="539750" y="3449638"/>
              <a:ext cx="4341813" cy="2951162"/>
            </a:xfrm>
            <a:prstGeom prst="rect">
              <a:avLst/>
            </a:prstGeom>
            <a:solidFill>
              <a:srgbClr val="FFFFFF"/>
            </a:solidFill>
            <a:ln w="38100">
              <a:solidFill>
                <a:srgbClr val="FF6600"/>
              </a:solidFill>
              <a:miter lim="800000"/>
              <a:headEnd/>
              <a:tailEnd/>
            </a:ln>
          </p:spPr>
          <p:txBody>
            <a:bodyPr wrap="none" anchor="ctr"/>
            <a:lstStyle/>
            <a:p>
              <a:pPr>
                <a:defRPr/>
              </a:pPr>
              <a:endParaRPr lang="en-GB">
                <a:latin typeface="+mn-lt"/>
              </a:endParaRPr>
            </a:p>
          </p:txBody>
        </p:sp>
        <p:pic>
          <p:nvPicPr>
            <p:cNvPr id="12302" name="Picture 7" descr="TracerCode"/>
            <p:cNvPicPr>
              <a:picLocks noChangeAspect="1" noChangeArrowheads="1"/>
            </p:cNvPicPr>
            <p:nvPr/>
          </p:nvPicPr>
          <p:blipFill>
            <a:blip r:embed="rId9">
              <a:extLst>
                <a:ext uri="{28A0092B-C50C-407E-A947-70E740481C1C}">
                  <a14:useLocalDpi xmlns:a14="http://schemas.microsoft.com/office/drawing/2010/main" val="0"/>
                </a:ext>
              </a:extLst>
            </a:blip>
            <a:srcRect b="18771"/>
            <a:stretch>
              <a:fillRect/>
            </a:stretch>
          </p:blipFill>
          <p:spPr bwMode="auto">
            <a:xfrm>
              <a:off x="611188" y="3600000"/>
              <a:ext cx="4248150" cy="241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Line 7"/>
          <p:cNvSpPr>
            <a:spLocks noChangeShapeType="1"/>
          </p:cNvSpPr>
          <p:nvPr/>
        </p:nvSpPr>
        <p:spPr bwMode="auto">
          <a:xfrm rot="188314" flipH="1">
            <a:off x="3373654" y="1998189"/>
            <a:ext cx="2647814" cy="109296"/>
          </a:xfrm>
          <a:prstGeom prst="line">
            <a:avLst/>
          </a:prstGeom>
          <a:noFill/>
          <a:ln w="57150">
            <a:solidFill>
              <a:srgbClr val="FF6600"/>
            </a:solidFill>
            <a:round/>
            <a:headEnd/>
            <a:tailEnd type="triangle" w="med" len="med"/>
          </a:ln>
          <a:effectLst>
            <a:outerShdw blurRad="50800" dist="38100" dir="2700000" algn="tl" rotWithShape="0">
              <a:prstClr val="black">
                <a:alpha val="40000"/>
              </a:prstClr>
            </a:outerShdw>
          </a:effectLst>
        </p:spPr>
        <p:txBody>
          <a:bodyPr/>
          <a:lstStyle/>
          <a:p>
            <a:pPr>
              <a:defRPr/>
            </a:pPr>
            <a:endParaRPr lang="en-US">
              <a:latin typeface="+mn-lt"/>
            </a:endParaRPr>
          </a:p>
        </p:txBody>
      </p:sp>
      <p:sp>
        <p:nvSpPr>
          <p:cNvPr id="24" name="Rectangle 15"/>
          <p:cNvSpPr>
            <a:spLocks noChangeArrowheads="1"/>
          </p:cNvSpPr>
          <p:nvPr/>
        </p:nvSpPr>
        <p:spPr bwMode="auto">
          <a:xfrm rot="18600910">
            <a:off x="6049385" y="2015070"/>
            <a:ext cx="110925" cy="110925"/>
          </a:xfrm>
          <a:prstGeom prst="rect">
            <a:avLst/>
          </a:prstGeom>
          <a:noFill/>
          <a:ln w="38100">
            <a:solidFill>
              <a:srgbClr val="FF6600"/>
            </a:solidFill>
            <a:miter lim="800000"/>
            <a:headEnd/>
            <a:tailEnd/>
          </a:ln>
          <a:effectLst>
            <a:outerShdw blurRad="50800" dist="38100" dir="2700000" algn="tl" rotWithShape="0">
              <a:prstClr val="black">
                <a:alpha val="40000"/>
              </a:prstClr>
            </a:outerShdw>
          </a:effectLst>
        </p:spPr>
        <p:txBody>
          <a:bodyPr vert="eaVert" wrap="none" anchor="ctr"/>
          <a:lstStyle/>
          <a:p>
            <a:pPr>
              <a:defRPr/>
            </a:pPr>
            <a:endParaRPr lang="en-GB">
              <a:latin typeface="+mn-lt"/>
            </a:endParaRPr>
          </a:p>
        </p:txBody>
      </p:sp>
      <p:pic>
        <p:nvPicPr>
          <p:cNvPr id="12310" name="Picture 22" descr="C:\Users\ijimenez\Dropbox\BSC ES SERVICES COMM\Graphic Resources\BSC\BSC-MareNostrum-C.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788"/>
          <a:stretch/>
        </p:blipFill>
        <p:spPr bwMode="auto">
          <a:xfrm>
            <a:off x="4063703" y="4451193"/>
            <a:ext cx="3530648" cy="2387676"/>
          </a:xfrm>
          <a:prstGeom prst="rect">
            <a:avLst/>
          </a:prstGeom>
          <a:noFill/>
          <a:ln w="38100">
            <a:solidFill>
              <a:srgbClr val="FF660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2294"/>
                                        </p:tgtEl>
                                        <p:attrNameLst>
                                          <p:attrName>style.visibility</p:attrName>
                                        </p:attrNameLst>
                                      </p:cBhvr>
                                      <p:to>
                                        <p:strVal val="visible"/>
                                      </p:to>
                                    </p:set>
                                    <p:animEffect transition="in" filter="fade">
                                      <p:cBhvr>
                                        <p:cTn id="18" dur="500"/>
                                        <p:tgtEl>
                                          <p:spTgt spid="1229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295"/>
                                        </p:tgtEl>
                                        <p:attrNameLst>
                                          <p:attrName>style.visibility</p:attrName>
                                        </p:attrNameLst>
                                      </p:cBhvr>
                                      <p:to>
                                        <p:strVal val="visible"/>
                                      </p:to>
                                    </p:set>
                                    <p:animEffect transition="in" filter="fade">
                                      <p:cBhvr>
                                        <p:cTn id="23" dur="500"/>
                                        <p:tgtEl>
                                          <p:spTgt spid="1229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2310"/>
                                        </p:tgtEl>
                                        <p:attrNameLst>
                                          <p:attrName>style.visibility</p:attrName>
                                        </p:attrNameLst>
                                      </p:cBhvr>
                                      <p:to>
                                        <p:strVal val="visible"/>
                                      </p:to>
                                    </p:set>
                                    <p:animEffect transition="in" filter="fade">
                                      <p:cBhvr>
                                        <p:cTn id="28" dur="500"/>
                                        <p:tgtEl>
                                          <p:spTgt spid="12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 dirty="0" err="1" smtClean="0"/>
              <a:t>Spatial</a:t>
            </a:r>
            <a:r>
              <a:rPr lang="es-ES" dirty="0" smtClean="0"/>
              <a:t> </a:t>
            </a:r>
            <a:r>
              <a:rPr lang="es-ES" dirty="0" err="1" smtClean="0"/>
              <a:t>scales</a:t>
            </a:r>
            <a:endParaRPr lang="es-ES" dirty="0"/>
          </a:p>
        </p:txBody>
      </p:sp>
      <p:pic>
        <p:nvPicPr>
          <p:cNvPr id="13315" name="Imagen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4938" y="1206500"/>
            <a:ext cx="2473325"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noChangeArrowheads="1"/>
          </p:cNvPicPr>
          <p:nvPr/>
        </p:nvPicPr>
        <p:blipFill rotWithShape="1">
          <a:blip r:embed="rId4"/>
          <a:srcRect/>
          <a:stretch/>
        </p:blipFill>
        <p:spPr bwMode="auto">
          <a:xfrm>
            <a:off x="1216025" y="2717800"/>
            <a:ext cx="3811588" cy="18192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7" name="Imagen 4" descr="NMMB_SSA_dust_2011040503.png"/>
          <p:cNvPicPr>
            <a:picLocks noChangeAspect="1"/>
          </p:cNvPicPr>
          <p:nvPr/>
        </p:nvPicPr>
        <p:blipFill>
          <a:blip r:embed="rId5">
            <a:extLst>
              <a:ext uri="{28A0092B-C50C-407E-A947-70E740481C1C}">
                <a14:useLocalDpi xmlns:a14="http://schemas.microsoft.com/office/drawing/2010/main" val="0"/>
              </a:ext>
            </a:extLst>
          </a:blip>
          <a:srcRect l="12868" t="11961" r="20480" b="16229"/>
          <a:stretch>
            <a:fillRect/>
          </a:stretch>
        </p:blipFill>
        <p:spPr bwMode="auto">
          <a:xfrm>
            <a:off x="3519488" y="3294063"/>
            <a:ext cx="2782887"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Imagen 10" descr="BSC-ES_FORECAST_NOx_MAXD1.gif"/>
          <p:cNvPicPr>
            <a:picLocks noChangeAspect="1"/>
          </p:cNvPicPr>
          <p:nvPr/>
        </p:nvPicPr>
        <p:blipFill>
          <a:blip r:embed="rId6">
            <a:extLst>
              <a:ext uri="{28A0092B-C50C-407E-A947-70E740481C1C}">
                <a14:useLocalDpi xmlns:a14="http://schemas.microsoft.com/office/drawing/2010/main" val="0"/>
              </a:ext>
            </a:extLst>
          </a:blip>
          <a:srcRect l="20201" t="10100" r="19984" b="10364"/>
          <a:stretch>
            <a:fillRect/>
          </a:stretch>
        </p:blipFill>
        <p:spPr bwMode="auto">
          <a:xfrm>
            <a:off x="5248275" y="4086225"/>
            <a:ext cx="2220913"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Imagen 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048500" y="5238750"/>
            <a:ext cx="1919288"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lecha izquierda y derecha 5"/>
          <p:cNvSpPr/>
          <p:nvPr/>
        </p:nvSpPr>
        <p:spPr>
          <a:xfrm rot="1800000">
            <a:off x="620775" y="4535445"/>
            <a:ext cx="6086599" cy="936104"/>
          </a:xfrm>
          <a:prstGeom prst="leftRightArrow">
            <a:avLst/>
          </a:prstGeom>
          <a:solidFill>
            <a:srgbClr val="008000"/>
          </a:solidFill>
          <a:scene3d>
            <a:camera prst="orthographicFront">
              <a:rot lat="1500000" lon="0" rev="21599984"/>
            </a:camera>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GB" dirty="0" err="1">
                <a:solidFill>
                  <a:schemeClr val="accent1"/>
                </a:solidFill>
              </a:rPr>
              <a:t>Multiscale</a:t>
            </a:r>
            <a:r>
              <a:rPr lang="en-GB" dirty="0">
                <a:solidFill>
                  <a:schemeClr val="accent1"/>
                </a:solidFill>
              </a:rPr>
              <a:t> Models from Global to Local Scales</a:t>
            </a:r>
          </a:p>
        </p:txBody>
      </p:sp>
      <p:sp>
        <p:nvSpPr>
          <p:cNvPr id="13321" name="7 Rectángulo"/>
          <p:cNvSpPr>
            <a:spLocks noChangeArrowheads="1"/>
          </p:cNvSpPr>
          <p:nvPr/>
        </p:nvSpPr>
        <p:spPr bwMode="auto">
          <a:xfrm>
            <a:off x="5027613" y="1246188"/>
            <a:ext cx="37925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GB" altLang="es-ES" sz="2400">
                <a:solidFill>
                  <a:schemeClr val="bg1"/>
                </a:solidFill>
              </a:rPr>
              <a:t>Multiscale models from </a:t>
            </a:r>
          </a:p>
          <a:p>
            <a:pPr eaLnBrk="1" hangingPunct="1"/>
            <a:r>
              <a:rPr lang="en-GB" altLang="es-ES" sz="2400">
                <a:solidFill>
                  <a:schemeClr val="bg1"/>
                </a:solidFill>
              </a:rPr>
              <a:t>global to local scales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23 Conector recto"/>
          <p:cNvCxnSpPr/>
          <p:nvPr/>
        </p:nvCxnSpPr>
        <p:spPr>
          <a:xfrm flipV="1">
            <a:off x="3851275" y="1217613"/>
            <a:ext cx="0" cy="3516312"/>
          </a:xfrm>
          <a:prstGeom prst="line">
            <a:avLst/>
          </a:prstGeom>
          <a:ln w="57150">
            <a:solidFill>
              <a:schemeClr val="accent4"/>
            </a:solidFill>
            <a:prstDash val="sysDot"/>
          </a:ln>
        </p:spPr>
        <p:style>
          <a:lnRef idx="1">
            <a:schemeClr val="accent1"/>
          </a:lnRef>
          <a:fillRef idx="0">
            <a:schemeClr val="accent1"/>
          </a:fillRef>
          <a:effectRef idx="0">
            <a:schemeClr val="accent1"/>
          </a:effectRef>
          <a:fontRef idx="minor">
            <a:schemeClr val="tx1"/>
          </a:fontRef>
        </p:style>
      </p:cxnSp>
      <p:sp>
        <p:nvSpPr>
          <p:cNvPr id="2" name="1 Título"/>
          <p:cNvSpPr>
            <a:spLocks noGrp="1"/>
          </p:cNvSpPr>
          <p:nvPr>
            <p:ph type="title"/>
          </p:nvPr>
        </p:nvSpPr>
        <p:spPr>
          <a:xfrm>
            <a:off x="396875" y="144463"/>
            <a:ext cx="6191250" cy="696912"/>
          </a:xfrm>
        </p:spPr>
        <p:txBody>
          <a:bodyPr/>
          <a:lstStyle/>
          <a:p>
            <a:pPr>
              <a:defRPr/>
            </a:pPr>
            <a:r>
              <a:rPr lang="es-ES" dirty="0" smtClean="0"/>
              <a:t>Temporal </a:t>
            </a:r>
            <a:r>
              <a:rPr lang="es-ES" dirty="0" err="1" smtClean="0"/>
              <a:t>scales</a:t>
            </a:r>
            <a:endParaRPr lang="es-ES" dirty="0"/>
          </a:p>
        </p:txBody>
      </p:sp>
      <p:cxnSp>
        <p:nvCxnSpPr>
          <p:cNvPr id="4" name="3 Conector recto"/>
          <p:cNvCxnSpPr/>
          <p:nvPr/>
        </p:nvCxnSpPr>
        <p:spPr>
          <a:xfrm>
            <a:off x="241300" y="4797425"/>
            <a:ext cx="8683625" cy="0"/>
          </a:xfrm>
          <a:prstGeom prst="line">
            <a:avLst/>
          </a:prstGeom>
          <a:ln w="76200">
            <a:solidFill>
              <a:schemeClr val="accent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342" name="4 CuadroTexto"/>
          <p:cNvSpPr txBox="1">
            <a:spLocks noChangeArrowheads="1"/>
          </p:cNvSpPr>
          <p:nvPr/>
        </p:nvSpPr>
        <p:spPr bwMode="auto">
          <a:xfrm rot="19800000">
            <a:off x="1860550" y="4206875"/>
            <a:ext cx="936625" cy="36988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s-ES" altLang="es-ES" b="1">
                <a:solidFill>
                  <a:schemeClr val="accent1"/>
                </a:solidFill>
              </a:rPr>
              <a:t>Today</a:t>
            </a:r>
          </a:p>
        </p:txBody>
      </p:sp>
      <p:sp>
        <p:nvSpPr>
          <p:cNvPr id="14343" name="5 CuadroTexto"/>
          <p:cNvSpPr txBox="1">
            <a:spLocks noChangeArrowheads="1"/>
          </p:cNvSpPr>
          <p:nvPr/>
        </p:nvSpPr>
        <p:spPr bwMode="auto">
          <a:xfrm rot="19800000">
            <a:off x="2511425" y="4206875"/>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s-ES" altLang="es-ES"/>
              <a:t>Hours</a:t>
            </a:r>
          </a:p>
        </p:txBody>
      </p:sp>
      <p:sp>
        <p:nvSpPr>
          <p:cNvPr id="14344" name="6 CuadroTexto"/>
          <p:cNvSpPr txBox="1">
            <a:spLocks noChangeArrowheads="1"/>
          </p:cNvSpPr>
          <p:nvPr/>
        </p:nvSpPr>
        <p:spPr bwMode="auto">
          <a:xfrm rot="19800000">
            <a:off x="3019425" y="4206875"/>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s-ES" altLang="es-ES"/>
              <a:t>Days</a:t>
            </a:r>
          </a:p>
        </p:txBody>
      </p:sp>
      <p:sp>
        <p:nvSpPr>
          <p:cNvPr id="14345" name="7 CuadroTexto"/>
          <p:cNvSpPr txBox="1">
            <a:spLocks noChangeArrowheads="1"/>
          </p:cNvSpPr>
          <p:nvPr/>
        </p:nvSpPr>
        <p:spPr bwMode="auto">
          <a:xfrm rot="19800000">
            <a:off x="3995738" y="4206875"/>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s-ES" altLang="es-ES"/>
              <a:t>Weeks</a:t>
            </a:r>
          </a:p>
        </p:txBody>
      </p:sp>
      <p:sp>
        <p:nvSpPr>
          <p:cNvPr id="14346" name="8 CuadroTexto"/>
          <p:cNvSpPr txBox="1">
            <a:spLocks noChangeArrowheads="1"/>
          </p:cNvSpPr>
          <p:nvPr/>
        </p:nvSpPr>
        <p:spPr bwMode="auto">
          <a:xfrm rot="19800000">
            <a:off x="4589463" y="4206875"/>
            <a:ext cx="9350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s-ES" altLang="es-ES"/>
              <a:t>Months</a:t>
            </a:r>
          </a:p>
        </p:txBody>
      </p:sp>
      <p:sp>
        <p:nvSpPr>
          <p:cNvPr id="14347" name="9 CuadroTexto"/>
          <p:cNvSpPr txBox="1">
            <a:spLocks noChangeArrowheads="1"/>
          </p:cNvSpPr>
          <p:nvPr/>
        </p:nvSpPr>
        <p:spPr bwMode="auto">
          <a:xfrm rot="19800000">
            <a:off x="5106988" y="4149725"/>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s-ES" altLang="es-ES"/>
              <a:t>Seasons</a:t>
            </a:r>
          </a:p>
        </p:txBody>
      </p:sp>
      <p:sp>
        <p:nvSpPr>
          <p:cNvPr id="14348" name="10 CuadroTexto"/>
          <p:cNvSpPr txBox="1">
            <a:spLocks noChangeArrowheads="1"/>
          </p:cNvSpPr>
          <p:nvPr/>
        </p:nvSpPr>
        <p:spPr bwMode="auto">
          <a:xfrm rot="19800000">
            <a:off x="5683250" y="4149725"/>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s-ES" altLang="es-ES"/>
              <a:t>Years</a:t>
            </a:r>
          </a:p>
        </p:txBody>
      </p:sp>
      <p:sp>
        <p:nvSpPr>
          <p:cNvPr id="14349" name="11 CuadroTexto"/>
          <p:cNvSpPr txBox="1">
            <a:spLocks noChangeArrowheads="1"/>
          </p:cNvSpPr>
          <p:nvPr/>
        </p:nvSpPr>
        <p:spPr bwMode="auto">
          <a:xfrm rot="19800000">
            <a:off x="6245225" y="4149725"/>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s-ES" altLang="es-ES"/>
              <a:t>Decades</a:t>
            </a:r>
          </a:p>
        </p:txBody>
      </p:sp>
      <p:sp>
        <p:nvSpPr>
          <p:cNvPr id="14350" name="12 CuadroTexto"/>
          <p:cNvSpPr txBox="1">
            <a:spLocks noChangeArrowheads="1"/>
          </p:cNvSpPr>
          <p:nvPr/>
        </p:nvSpPr>
        <p:spPr bwMode="auto">
          <a:xfrm rot="19800000">
            <a:off x="250825" y="4102100"/>
            <a:ext cx="1357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s-ES" altLang="es-ES"/>
              <a:t>Past</a:t>
            </a:r>
          </a:p>
        </p:txBody>
      </p:sp>
      <p:sp>
        <p:nvSpPr>
          <p:cNvPr id="14351" name="13 CuadroTexto"/>
          <p:cNvSpPr txBox="1">
            <a:spLocks noChangeArrowheads="1"/>
          </p:cNvSpPr>
          <p:nvPr/>
        </p:nvSpPr>
        <p:spPr bwMode="auto">
          <a:xfrm rot="19800000">
            <a:off x="7743825" y="4149725"/>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s-ES" altLang="es-ES"/>
              <a:t>Century</a:t>
            </a:r>
          </a:p>
        </p:txBody>
      </p:sp>
      <p:sp>
        <p:nvSpPr>
          <p:cNvPr id="15" name="14 Rectángulo"/>
          <p:cNvSpPr/>
          <p:nvPr/>
        </p:nvSpPr>
        <p:spPr>
          <a:xfrm>
            <a:off x="2184400" y="5013325"/>
            <a:ext cx="1584325" cy="7191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s-ES" b="1" dirty="0">
                <a:solidFill>
                  <a:schemeClr val="accent6"/>
                </a:solidFill>
              </a:rPr>
              <a:t>FORECAST</a:t>
            </a:r>
          </a:p>
        </p:txBody>
      </p:sp>
      <p:sp>
        <p:nvSpPr>
          <p:cNvPr id="16" name="15 Rectángulo"/>
          <p:cNvSpPr/>
          <p:nvPr/>
        </p:nvSpPr>
        <p:spPr>
          <a:xfrm>
            <a:off x="3841750" y="5013325"/>
            <a:ext cx="3167063" cy="7191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s-ES" b="1" dirty="0">
                <a:solidFill>
                  <a:schemeClr val="accent6"/>
                </a:solidFill>
              </a:rPr>
              <a:t>PREDICTION</a:t>
            </a:r>
          </a:p>
        </p:txBody>
      </p:sp>
      <p:sp>
        <p:nvSpPr>
          <p:cNvPr id="17" name="16 Rectángulo"/>
          <p:cNvSpPr/>
          <p:nvPr/>
        </p:nvSpPr>
        <p:spPr>
          <a:xfrm>
            <a:off x="7081838" y="5013325"/>
            <a:ext cx="1727200" cy="7191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s-ES" b="1" dirty="0">
                <a:solidFill>
                  <a:schemeClr val="accent6"/>
                </a:solidFill>
              </a:rPr>
              <a:t>PROJECTION</a:t>
            </a:r>
          </a:p>
        </p:txBody>
      </p:sp>
      <p:sp>
        <p:nvSpPr>
          <p:cNvPr id="18" name="17 Rectángulo"/>
          <p:cNvSpPr/>
          <p:nvPr/>
        </p:nvSpPr>
        <p:spPr>
          <a:xfrm>
            <a:off x="241300" y="5013325"/>
            <a:ext cx="1871663" cy="7191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s-ES" b="1" dirty="0">
                <a:solidFill>
                  <a:schemeClr val="accent6"/>
                </a:solidFill>
              </a:rPr>
              <a:t>DIAGNOSTIC</a:t>
            </a:r>
          </a:p>
        </p:txBody>
      </p:sp>
      <p:sp>
        <p:nvSpPr>
          <p:cNvPr id="19" name="18 Rectángulo"/>
          <p:cNvSpPr/>
          <p:nvPr/>
        </p:nvSpPr>
        <p:spPr>
          <a:xfrm>
            <a:off x="241300" y="1268413"/>
            <a:ext cx="3459163"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dirty="0"/>
              <a:t>Mineral </a:t>
            </a:r>
            <a:r>
              <a:rPr lang="es-ES" dirty="0" err="1"/>
              <a:t>Dust</a:t>
            </a:r>
            <a:endParaRPr lang="es-ES" dirty="0"/>
          </a:p>
        </p:txBody>
      </p:sp>
      <p:sp>
        <p:nvSpPr>
          <p:cNvPr id="20" name="19 Rectángulo"/>
          <p:cNvSpPr/>
          <p:nvPr/>
        </p:nvSpPr>
        <p:spPr>
          <a:xfrm>
            <a:off x="249238" y="1773238"/>
            <a:ext cx="345916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dirty="0"/>
              <a:t>Air </a:t>
            </a:r>
            <a:r>
              <a:rPr lang="es-ES" dirty="0" err="1"/>
              <a:t>quality</a:t>
            </a:r>
            <a:endParaRPr lang="es-ES" dirty="0"/>
          </a:p>
        </p:txBody>
      </p:sp>
      <p:sp>
        <p:nvSpPr>
          <p:cNvPr id="21" name="20 Rectángulo"/>
          <p:cNvSpPr/>
          <p:nvPr/>
        </p:nvSpPr>
        <p:spPr>
          <a:xfrm>
            <a:off x="249238" y="2276475"/>
            <a:ext cx="3459162"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dirty="0" err="1"/>
              <a:t>Meteorology</a:t>
            </a:r>
            <a:endParaRPr lang="es-ES" dirty="0"/>
          </a:p>
        </p:txBody>
      </p:sp>
      <p:sp>
        <p:nvSpPr>
          <p:cNvPr id="22" name="21 Rectángulo"/>
          <p:cNvSpPr/>
          <p:nvPr/>
        </p:nvSpPr>
        <p:spPr>
          <a:xfrm>
            <a:off x="252413" y="2882900"/>
            <a:ext cx="1931987"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1600" dirty="0" err="1"/>
              <a:t>Climate</a:t>
            </a:r>
            <a:r>
              <a:rPr lang="es-ES" sz="1600" dirty="0"/>
              <a:t> </a:t>
            </a:r>
            <a:r>
              <a:rPr lang="es-ES" sz="1600" dirty="0" err="1"/>
              <a:t>predictions</a:t>
            </a:r>
            <a:endParaRPr lang="es-ES" sz="1600" dirty="0"/>
          </a:p>
        </p:txBody>
      </p:sp>
      <p:sp>
        <p:nvSpPr>
          <p:cNvPr id="23" name="22 Rectángulo"/>
          <p:cNvSpPr/>
          <p:nvPr/>
        </p:nvSpPr>
        <p:spPr>
          <a:xfrm>
            <a:off x="6659563" y="3482975"/>
            <a:ext cx="2132012" cy="398463"/>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dirty="0" err="1"/>
              <a:t>Climate</a:t>
            </a:r>
            <a:r>
              <a:rPr lang="es-ES" dirty="0"/>
              <a:t> </a:t>
            </a:r>
            <a:r>
              <a:rPr lang="es-ES" dirty="0" err="1"/>
              <a:t>projections</a:t>
            </a:r>
            <a:endParaRPr lang="es-ES" dirty="0"/>
          </a:p>
        </p:txBody>
      </p:sp>
      <p:sp>
        <p:nvSpPr>
          <p:cNvPr id="30" name="29 Rectángulo"/>
          <p:cNvSpPr/>
          <p:nvPr/>
        </p:nvSpPr>
        <p:spPr>
          <a:xfrm>
            <a:off x="241301" y="3482975"/>
            <a:ext cx="1943100" cy="398463"/>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sz="1600" dirty="0" err="1"/>
              <a:t>Climate</a:t>
            </a:r>
            <a:r>
              <a:rPr lang="es-ES" sz="1600" dirty="0"/>
              <a:t> </a:t>
            </a:r>
            <a:r>
              <a:rPr lang="es-ES" sz="1600" dirty="0" err="1"/>
              <a:t>projections</a:t>
            </a:r>
            <a:endParaRPr lang="es-ES" sz="1600" dirty="0"/>
          </a:p>
        </p:txBody>
      </p:sp>
      <p:sp>
        <p:nvSpPr>
          <p:cNvPr id="31" name="30 ENFASIS"/>
          <p:cNvSpPr/>
          <p:nvPr/>
        </p:nvSpPr>
        <p:spPr>
          <a:xfrm>
            <a:off x="252759" y="2883284"/>
            <a:ext cx="1931641" cy="431800"/>
          </a:xfrm>
          <a:prstGeom prst="rect">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r>
              <a:rPr lang="es-ES" sz="1600" dirty="0" err="1"/>
              <a:t>Climate</a:t>
            </a:r>
            <a:r>
              <a:rPr lang="es-ES" sz="1600" dirty="0"/>
              <a:t> </a:t>
            </a:r>
            <a:r>
              <a:rPr lang="es-ES" sz="1600" dirty="0" err="1"/>
              <a:t>predictions</a:t>
            </a:r>
            <a:endParaRPr lang="es-ES" sz="1600" dirty="0"/>
          </a:p>
        </p:txBody>
      </p:sp>
      <p:sp>
        <p:nvSpPr>
          <p:cNvPr id="32" name="31 ENFASIS"/>
          <p:cNvSpPr/>
          <p:nvPr/>
        </p:nvSpPr>
        <p:spPr>
          <a:xfrm>
            <a:off x="3841750" y="5013325"/>
            <a:ext cx="3167063" cy="719138"/>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r>
              <a:rPr lang="es-ES" b="1" dirty="0">
                <a:solidFill>
                  <a:schemeClr val="accent6"/>
                </a:solidFill>
              </a:rPr>
              <a:t>PREDICTION</a:t>
            </a:r>
          </a:p>
        </p:txBody>
      </p:sp>
      <p:sp>
        <p:nvSpPr>
          <p:cNvPr id="28" name="27 Rectángulo"/>
          <p:cNvSpPr/>
          <p:nvPr/>
        </p:nvSpPr>
        <p:spPr>
          <a:xfrm>
            <a:off x="3937812" y="2883284"/>
            <a:ext cx="3144243" cy="431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ES" dirty="0" err="1"/>
              <a:t>Climate</a:t>
            </a:r>
            <a:r>
              <a:rPr lang="es-ES" dirty="0"/>
              <a:t> </a:t>
            </a:r>
            <a:r>
              <a:rPr lang="es-ES" dirty="0" err="1"/>
              <a:t>predictions</a:t>
            </a:r>
            <a:endParaRPr lang="es-ES" dirty="0"/>
          </a:p>
        </p:txBody>
      </p:sp>
      <p:sp>
        <p:nvSpPr>
          <p:cNvPr id="29" name="30 ENFASIS"/>
          <p:cNvSpPr/>
          <p:nvPr/>
        </p:nvSpPr>
        <p:spPr>
          <a:xfrm>
            <a:off x="3938158" y="2882900"/>
            <a:ext cx="3143680" cy="431800"/>
          </a:xfrm>
          <a:prstGeom prst="rect">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r>
              <a:rPr lang="es-ES" dirty="0" err="1"/>
              <a:t>Climate</a:t>
            </a:r>
            <a:r>
              <a:rPr lang="es-ES" dirty="0"/>
              <a:t> </a:t>
            </a:r>
            <a:r>
              <a:rPr lang="es-ES" dirty="0" err="1"/>
              <a:t>predictions</a:t>
            </a:r>
            <a:endParaRPr lang="es-ES" dirty="0"/>
          </a:p>
        </p:txBody>
      </p:sp>
      <p:sp>
        <p:nvSpPr>
          <p:cNvPr id="34" name="33 Rectángulo"/>
          <p:cNvSpPr/>
          <p:nvPr/>
        </p:nvSpPr>
        <p:spPr>
          <a:xfrm>
            <a:off x="2184400" y="5013325"/>
            <a:ext cx="1584325" cy="719138"/>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a:r>
              <a:rPr lang="es-ES" b="1" dirty="0">
                <a:solidFill>
                  <a:schemeClr val="accent6"/>
                </a:solidFill>
              </a:rPr>
              <a:t>FORECAST</a:t>
            </a:r>
          </a:p>
        </p:txBody>
      </p:sp>
      <p:sp>
        <p:nvSpPr>
          <p:cNvPr id="35" name="34 Rectángulo"/>
          <p:cNvSpPr/>
          <p:nvPr/>
        </p:nvSpPr>
        <p:spPr>
          <a:xfrm>
            <a:off x="7082055" y="5013325"/>
            <a:ext cx="1727200" cy="719138"/>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a:r>
              <a:rPr lang="es-ES" b="1" dirty="0">
                <a:solidFill>
                  <a:schemeClr val="accent6"/>
                </a:solidFill>
              </a:rPr>
              <a:t>PROJECTION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par>
                                <p:cTn id="22" presetID="10" presetClass="exit" presetSubtype="0" fill="hold" grpId="1" nodeType="withEffect">
                                  <p:stCondLst>
                                    <p:cond delay="0"/>
                                  </p:stCondLst>
                                  <p:childTnLst>
                                    <p:animEffect transition="out" filter="fade">
                                      <p:cBhvr>
                                        <p:cTn id="23" dur="500"/>
                                        <p:tgtEl>
                                          <p:spTgt spid="34"/>
                                        </p:tgtEl>
                                      </p:cBhvr>
                                    </p:animEffect>
                                    <p:set>
                                      <p:cBhvr>
                                        <p:cTn id="24" dur="1" fill="hold">
                                          <p:stCondLst>
                                            <p:cond delay="499"/>
                                          </p:stCondLst>
                                        </p:cTn>
                                        <p:tgtEl>
                                          <p:spTgt spid="34"/>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35"/>
                                        </p:tgtEl>
                                      </p:cBhvr>
                                    </p:animEffect>
                                    <p:set>
                                      <p:cBhvr>
                                        <p:cTn id="27"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29" grpId="0" animBg="1"/>
      <p:bldP spid="34" grpId="0" animBg="1"/>
      <p:bldP spid="34" grpId="1" animBg="1"/>
      <p:bldP spid="35" grpId="0" animBg="1"/>
      <p:bldP spid="3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lnSpc>
                <a:spcPts val="2400"/>
              </a:lnSpc>
              <a:defRPr/>
            </a:pPr>
            <a:r>
              <a:rPr lang="en-US" dirty="0" smtClean="0"/>
              <a:t>Climate predictions</a:t>
            </a:r>
            <a:endParaRPr lang="es-ES" dirty="0"/>
          </a:p>
        </p:txBody>
      </p:sp>
      <p:sp>
        <p:nvSpPr>
          <p:cNvPr id="24" name="CasellaDiTesto 7"/>
          <p:cNvSpPr txBox="1">
            <a:spLocks noChangeArrowheads="1"/>
          </p:cNvSpPr>
          <p:nvPr/>
        </p:nvSpPr>
        <p:spPr bwMode="auto">
          <a:xfrm>
            <a:off x="152400" y="1133698"/>
            <a:ext cx="8839200" cy="954107"/>
          </a:xfrm>
          <a:prstGeom prst="rect">
            <a:avLst/>
          </a:prstGeom>
          <a:noFill/>
          <a:ln w="9525">
            <a:noFill/>
            <a:miter lim="800000"/>
            <a:headEnd/>
            <a:tailEnd/>
          </a:ln>
        </p:spPr>
        <p:txBody>
          <a:bodyPr>
            <a:spAutoFit/>
          </a:bodyPr>
          <a:lstStyle/>
          <a:p>
            <a:pPr algn="ctr">
              <a:defRPr/>
            </a:pPr>
            <a:r>
              <a:rPr lang="en-GB" sz="2800" b="1" dirty="0">
                <a:solidFill>
                  <a:schemeClr val="accent2"/>
                </a:solidFill>
                <a:latin typeface="+mn-lt"/>
              </a:rPr>
              <a:t>How can we predict climate for the coming </a:t>
            </a:r>
            <a:r>
              <a:rPr lang="en-GB" sz="2800" b="1" dirty="0" smtClean="0">
                <a:solidFill>
                  <a:schemeClr val="accent2"/>
                </a:solidFill>
                <a:latin typeface="+mn-lt"/>
              </a:rPr>
              <a:t>season </a:t>
            </a:r>
            <a:r>
              <a:rPr lang="en-GB" sz="2800" b="1" dirty="0">
                <a:solidFill>
                  <a:schemeClr val="accent2"/>
                </a:solidFill>
                <a:latin typeface="+mn-lt"/>
              </a:rPr>
              <a:t>if we cannot predict the weather next </a:t>
            </a:r>
            <a:r>
              <a:rPr lang="en-GB" sz="2800" b="1" dirty="0" smtClean="0">
                <a:solidFill>
                  <a:schemeClr val="accent2"/>
                </a:solidFill>
                <a:latin typeface="+mn-lt"/>
              </a:rPr>
              <a:t>week?</a:t>
            </a:r>
            <a:endParaRPr lang="en-GB" sz="2800" b="1" dirty="0">
              <a:solidFill>
                <a:schemeClr val="accent2"/>
              </a:solidFill>
              <a:latin typeface="+mn-lt"/>
            </a:endParaRPr>
          </a:p>
        </p:txBody>
      </p:sp>
      <p:sp>
        <p:nvSpPr>
          <p:cNvPr id="26" name="CasellaDiTesto 14"/>
          <p:cNvSpPr txBox="1"/>
          <p:nvPr/>
        </p:nvSpPr>
        <p:spPr>
          <a:xfrm>
            <a:off x="251520" y="4696350"/>
            <a:ext cx="2304256" cy="369332"/>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GB" dirty="0"/>
              <a:t>Climate </a:t>
            </a:r>
            <a:r>
              <a:rPr lang="en-GB" dirty="0" smtClean="0"/>
              <a:t>predictions</a:t>
            </a:r>
            <a:endParaRPr lang="en-GB" dirty="0"/>
          </a:p>
        </p:txBody>
      </p:sp>
      <p:sp>
        <p:nvSpPr>
          <p:cNvPr id="7" name="CasellaDiTesto 14"/>
          <p:cNvSpPr txBox="1"/>
          <p:nvPr/>
        </p:nvSpPr>
        <p:spPr>
          <a:xfrm>
            <a:off x="251520" y="2995070"/>
            <a:ext cx="2304256" cy="369332"/>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GB" dirty="0"/>
              <a:t>Weather </a:t>
            </a:r>
            <a:r>
              <a:rPr lang="en-GB" dirty="0" smtClean="0"/>
              <a:t>forecasts</a:t>
            </a:r>
            <a:endParaRPr lang="en-GB" dirty="0"/>
          </a:p>
        </p:txBody>
      </p:sp>
      <p:sp>
        <p:nvSpPr>
          <p:cNvPr id="3" name="2 Rectángulo"/>
          <p:cNvSpPr/>
          <p:nvPr/>
        </p:nvSpPr>
        <p:spPr>
          <a:xfrm>
            <a:off x="2843808" y="2995070"/>
            <a:ext cx="5976664" cy="954107"/>
          </a:xfrm>
          <a:prstGeom prst="rect">
            <a:avLst/>
          </a:prstGeom>
        </p:spPr>
        <p:txBody>
          <a:bodyPr wrap="square">
            <a:spAutoFit/>
          </a:bodyPr>
          <a:lstStyle/>
          <a:p>
            <a:pPr>
              <a:defRPr/>
            </a:pPr>
            <a:r>
              <a:rPr lang="en-GB" dirty="0">
                <a:solidFill>
                  <a:schemeClr val="accent5">
                    <a:lumMod val="75000"/>
                  </a:schemeClr>
                </a:solidFill>
              </a:rPr>
              <a:t>The </a:t>
            </a:r>
            <a:r>
              <a:rPr lang="en-GB" dirty="0" smtClean="0">
                <a:solidFill>
                  <a:schemeClr val="accent5">
                    <a:lumMod val="75000"/>
                  </a:schemeClr>
                </a:solidFill>
              </a:rPr>
              <a:t>forecasts are based in the </a:t>
            </a:r>
            <a:r>
              <a:rPr lang="en-GB" dirty="0">
                <a:solidFill>
                  <a:schemeClr val="accent5">
                    <a:lumMod val="75000"/>
                  </a:schemeClr>
                </a:solidFill>
              </a:rPr>
              <a:t>initial conditions of the </a:t>
            </a:r>
            <a:r>
              <a:rPr lang="en-GB" sz="2000" b="1" dirty="0" smtClean="0">
                <a:solidFill>
                  <a:schemeClr val="accent5">
                    <a:lumMod val="50000"/>
                  </a:schemeClr>
                </a:solidFill>
              </a:rPr>
              <a:t>atmosphere</a:t>
            </a:r>
            <a:r>
              <a:rPr lang="en-GB" dirty="0">
                <a:solidFill>
                  <a:schemeClr val="accent5">
                    <a:lumMod val="50000"/>
                  </a:schemeClr>
                </a:solidFill>
              </a:rPr>
              <a:t>, </a:t>
            </a:r>
            <a:r>
              <a:rPr lang="en-GB" dirty="0">
                <a:solidFill>
                  <a:schemeClr val="accent5">
                    <a:lumMod val="75000"/>
                  </a:schemeClr>
                </a:solidFill>
              </a:rPr>
              <a:t>which </a:t>
            </a:r>
            <a:r>
              <a:rPr lang="en-GB" dirty="0" smtClean="0">
                <a:solidFill>
                  <a:schemeClr val="accent5">
                    <a:lumMod val="75000"/>
                  </a:schemeClr>
                </a:solidFill>
              </a:rPr>
              <a:t>is highly variable </a:t>
            </a:r>
            <a:r>
              <a:rPr lang="en-GB" dirty="0">
                <a:solidFill>
                  <a:schemeClr val="accent5">
                    <a:lumMod val="75000"/>
                  </a:schemeClr>
                </a:solidFill>
              </a:rPr>
              <a:t>and develops a </a:t>
            </a:r>
            <a:r>
              <a:rPr lang="en-GB" dirty="0" smtClean="0">
                <a:solidFill>
                  <a:schemeClr val="accent5">
                    <a:lumMod val="75000"/>
                  </a:schemeClr>
                </a:solidFill>
              </a:rPr>
              <a:t>chaotic behaviour </a:t>
            </a:r>
            <a:r>
              <a:rPr lang="en-GB" dirty="0">
                <a:solidFill>
                  <a:schemeClr val="accent5">
                    <a:lumMod val="75000"/>
                  </a:schemeClr>
                </a:solidFill>
              </a:rPr>
              <a:t>after </a:t>
            </a:r>
            <a:r>
              <a:rPr lang="en-GB" dirty="0" smtClean="0">
                <a:solidFill>
                  <a:schemeClr val="accent5">
                    <a:lumMod val="75000"/>
                  </a:schemeClr>
                </a:solidFill>
              </a:rPr>
              <a:t>a few </a:t>
            </a:r>
            <a:r>
              <a:rPr lang="en-GB" dirty="0">
                <a:solidFill>
                  <a:schemeClr val="accent5">
                    <a:lumMod val="75000"/>
                  </a:schemeClr>
                </a:solidFill>
              </a:rPr>
              <a:t>days</a:t>
            </a:r>
            <a:endParaRPr lang="en-GB" dirty="0">
              <a:solidFill>
                <a:schemeClr val="accent5">
                  <a:lumMod val="75000"/>
                </a:schemeClr>
              </a:solidFill>
            </a:endParaRPr>
          </a:p>
        </p:txBody>
      </p:sp>
      <p:sp>
        <p:nvSpPr>
          <p:cNvPr id="4" name="3 Rectángulo"/>
          <p:cNvSpPr/>
          <p:nvPr/>
        </p:nvSpPr>
        <p:spPr>
          <a:xfrm>
            <a:off x="2843808" y="4696350"/>
            <a:ext cx="5976664" cy="1261884"/>
          </a:xfrm>
          <a:prstGeom prst="rect">
            <a:avLst/>
          </a:prstGeom>
        </p:spPr>
        <p:txBody>
          <a:bodyPr wrap="square">
            <a:spAutoFit/>
          </a:bodyPr>
          <a:lstStyle/>
          <a:p>
            <a:pPr>
              <a:defRPr/>
            </a:pPr>
            <a:r>
              <a:rPr lang="en-GB" dirty="0" smtClean="0">
                <a:solidFill>
                  <a:schemeClr val="accent5">
                    <a:lumMod val="75000"/>
                  </a:schemeClr>
                </a:solidFill>
              </a:rPr>
              <a:t>The predictions are based in the initial conditions of the </a:t>
            </a:r>
            <a:r>
              <a:rPr lang="en-GB" sz="2000" b="1" dirty="0" smtClean="0">
                <a:solidFill>
                  <a:schemeClr val="accent5">
                    <a:lumMod val="50000"/>
                  </a:schemeClr>
                </a:solidFill>
              </a:rPr>
              <a:t>sea surface temperature</a:t>
            </a:r>
            <a:r>
              <a:rPr lang="en-GB" dirty="0" smtClean="0">
                <a:solidFill>
                  <a:schemeClr val="accent5">
                    <a:lumMod val="75000"/>
                  </a:schemeClr>
                </a:solidFill>
              </a:rPr>
              <a:t>, </a:t>
            </a:r>
            <a:r>
              <a:rPr lang="en-GB" sz="2000" b="1" dirty="0" smtClean="0">
                <a:solidFill>
                  <a:schemeClr val="accent5">
                    <a:lumMod val="50000"/>
                  </a:schemeClr>
                </a:solidFill>
              </a:rPr>
              <a:t>snow cover</a:t>
            </a:r>
            <a:r>
              <a:rPr lang="en-GB" dirty="0" smtClean="0">
                <a:solidFill>
                  <a:schemeClr val="accent5">
                    <a:lumMod val="75000"/>
                  </a:schemeClr>
                </a:solidFill>
              </a:rPr>
              <a:t> or </a:t>
            </a:r>
            <a:r>
              <a:rPr lang="en-GB" sz="2000" b="1" dirty="0" smtClean="0">
                <a:solidFill>
                  <a:schemeClr val="accent5">
                    <a:lumMod val="50000"/>
                  </a:schemeClr>
                </a:solidFill>
              </a:rPr>
              <a:t>sea ice</a:t>
            </a:r>
            <a:r>
              <a:rPr lang="en-GB" dirty="0" smtClean="0">
                <a:solidFill>
                  <a:schemeClr val="accent5">
                    <a:lumMod val="75000"/>
                  </a:schemeClr>
                </a:solidFill>
              </a:rPr>
              <a:t>, which have a slow evolution that can range from few months to years.</a:t>
            </a:r>
            <a:endParaRPr lang="en-GB" dirty="0">
              <a:solidFill>
                <a:schemeClr val="accent5">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lnSpc>
                <a:spcPts val="2400"/>
              </a:lnSpc>
              <a:defRPr/>
            </a:pPr>
            <a:r>
              <a:rPr lang="en-US" dirty="0" smtClean="0"/>
              <a:t>Climate predictions and predictability</a:t>
            </a:r>
            <a:endParaRPr lang="es-ES" dirty="0"/>
          </a:p>
        </p:txBody>
      </p:sp>
      <p:sp>
        <p:nvSpPr>
          <p:cNvPr id="7" name="Freeform 33"/>
          <p:cNvSpPr>
            <a:spLocks/>
          </p:cNvSpPr>
          <p:nvPr/>
        </p:nvSpPr>
        <p:spPr bwMode="auto">
          <a:xfrm>
            <a:off x="600075" y="4116388"/>
            <a:ext cx="6851650" cy="1600200"/>
          </a:xfrm>
          <a:custGeom>
            <a:avLst/>
            <a:gdLst>
              <a:gd name="T0" fmla="*/ 0 w 4366"/>
              <a:gd name="T1" fmla="*/ 2147483647 h 1039"/>
              <a:gd name="T2" fmla="*/ 2147483647 w 4366"/>
              <a:gd name="T3" fmla="*/ 2147483647 h 1039"/>
              <a:gd name="T4" fmla="*/ 2147483647 w 4366"/>
              <a:gd name="T5" fmla="*/ 2147483647 h 1039"/>
              <a:gd name="T6" fmla="*/ 2147483647 w 4366"/>
              <a:gd name="T7" fmla="*/ 2147483647 h 1039"/>
              <a:gd name="T8" fmla="*/ 2147483647 w 4366"/>
              <a:gd name="T9" fmla="*/ 2147483647 h 1039"/>
              <a:gd name="T10" fmla="*/ 0 60000 65536"/>
              <a:gd name="T11" fmla="*/ 0 60000 65536"/>
              <a:gd name="T12" fmla="*/ 0 60000 65536"/>
              <a:gd name="T13" fmla="*/ 0 60000 65536"/>
              <a:gd name="T14" fmla="*/ 0 60000 65536"/>
              <a:gd name="T15" fmla="*/ 0 w 4366"/>
              <a:gd name="T16" fmla="*/ 0 h 1039"/>
              <a:gd name="T17" fmla="*/ 4366 w 4366"/>
              <a:gd name="T18" fmla="*/ 1039 h 1039"/>
            </a:gdLst>
            <a:ahLst/>
            <a:cxnLst>
              <a:cxn ang="T10">
                <a:pos x="T0" y="T1"/>
              </a:cxn>
              <a:cxn ang="T11">
                <a:pos x="T2" y="T3"/>
              </a:cxn>
              <a:cxn ang="T12">
                <a:pos x="T4" y="T5"/>
              </a:cxn>
              <a:cxn ang="T13">
                <a:pos x="T6" y="T7"/>
              </a:cxn>
              <a:cxn ang="T14">
                <a:pos x="T8" y="T9"/>
              </a:cxn>
            </a:cxnLst>
            <a:rect l="T15" t="T16" r="T17" b="T18"/>
            <a:pathLst>
              <a:path w="4366" h="1039">
                <a:moveTo>
                  <a:pt x="0" y="75"/>
                </a:moveTo>
                <a:cubicBezTo>
                  <a:pt x="340" y="79"/>
                  <a:pt x="681" y="84"/>
                  <a:pt x="1021" y="75"/>
                </a:cubicBezTo>
                <a:cubicBezTo>
                  <a:pt x="1361" y="66"/>
                  <a:pt x="1663" y="0"/>
                  <a:pt x="2041" y="19"/>
                </a:cubicBezTo>
                <a:cubicBezTo>
                  <a:pt x="2419" y="38"/>
                  <a:pt x="2902" y="19"/>
                  <a:pt x="3289" y="189"/>
                </a:cubicBezTo>
                <a:cubicBezTo>
                  <a:pt x="3676" y="359"/>
                  <a:pt x="4021" y="699"/>
                  <a:pt x="4366" y="1039"/>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 name="Freeform 32"/>
          <p:cNvSpPr>
            <a:spLocks/>
          </p:cNvSpPr>
          <p:nvPr/>
        </p:nvSpPr>
        <p:spPr bwMode="auto">
          <a:xfrm>
            <a:off x="762000" y="3316288"/>
            <a:ext cx="6678613" cy="922337"/>
          </a:xfrm>
          <a:custGeom>
            <a:avLst/>
            <a:gdLst>
              <a:gd name="T0" fmla="*/ 0 w 3686"/>
              <a:gd name="T1" fmla="*/ 2147483647 h 538"/>
              <a:gd name="T2" fmla="*/ 2147483647 w 3686"/>
              <a:gd name="T3" fmla="*/ 2147483647 h 538"/>
              <a:gd name="T4" fmla="*/ 2147483647 w 3686"/>
              <a:gd name="T5" fmla="*/ 2147483647 h 538"/>
              <a:gd name="T6" fmla="*/ 2147483647 w 3686"/>
              <a:gd name="T7" fmla="*/ 2147483647 h 538"/>
              <a:gd name="T8" fmla="*/ 2147483647 w 3686"/>
              <a:gd name="T9" fmla="*/ 2147483647 h 538"/>
              <a:gd name="T10" fmla="*/ 2147483647 w 3686"/>
              <a:gd name="T11" fmla="*/ 2147483647 h 538"/>
              <a:gd name="T12" fmla="*/ 0 60000 65536"/>
              <a:gd name="T13" fmla="*/ 0 60000 65536"/>
              <a:gd name="T14" fmla="*/ 0 60000 65536"/>
              <a:gd name="T15" fmla="*/ 0 60000 65536"/>
              <a:gd name="T16" fmla="*/ 0 60000 65536"/>
              <a:gd name="T17" fmla="*/ 0 60000 65536"/>
              <a:gd name="T18" fmla="*/ 0 w 3686"/>
              <a:gd name="T19" fmla="*/ 0 h 538"/>
              <a:gd name="T20" fmla="*/ 3686 w 3686"/>
              <a:gd name="T21" fmla="*/ 538 h 538"/>
            </a:gdLst>
            <a:ahLst/>
            <a:cxnLst>
              <a:cxn ang="T12">
                <a:pos x="T0" y="T1"/>
              </a:cxn>
              <a:cxn ang="T13">
                <a:pos x="T2" y="T3"/>
              </a:cxn>
              <a:cxn ang="T14">
                <a:pos x="T4" y="T5"/>
              </a:cxn>
              <a:cxn ang="T15">
                <a:pos x="T6" y="T7"/>
              </a:cxn>
              <a:cxn ang="T16">
                <a:pos x="T8" y="T9"/>
              </a:cxn>
              <a:cxn ang="T17">
                <a:pos x="T10" y="T11"/>
              </a:cxn>
            </a:cxnLst>
            <a:rect l="T18" t="T19" r="T20" b="T21"/>
            <a:pathLst>
              <a:path w="3686" h="538">
                <a:moveTo>
                  <a:pt x="0" y="538"/>
                </a:moveTo>
                <a:cubicBezTo>
                  <a:pt x="246" y="510"/>
                  <a:pt x="492" y="482"/>
                  <a:pt x="794" y="425"/>
                </a:cubicBezTo>
                <a:cubicBezTo>
                  <a:pt x="1096" y="368"/>
                  <a:pt x="1512" y="264"/>
                  <a:pt x="1814" y="198"/>
                </a:cubicBezTo>
                <a:cubicBezTo>
                  <a:pt x="2116" y="132"/>
                  <a:pt x="2381" y="56"/>
                  <a:pt x="2608" y="28"/>
                </a:cubicBezTo>
                <a:cubicBezTo>
                  <a:pt x="2835" y="0"/>
                  <a:pt x="2995" y="19"/>
                  <a:pt x="3175" y="28"/>
                </a:cubicBezTo>
                <a:cubicBezTo>
                  <a:pt x="3355" y="37"/>
                  <a:pt x="3520" y="61"/>
                  <a:pt x="3686" y="85"/>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9" name="Freeform 29"/>
          <p:cNvSpPr>
            <a:spLocks/>
          </p:cNvSpPr>
          <p:nvPr/>
        </p:nvSpPr>
        <p:spPr bwMode="auto">
          <a:xfrm>
            <a:off x="869950" y="2857500"/>
            <a:ext cx="6481763" cy="1565275"/>
          </a:xfrm>
          <a:custGeom>
            <a:avLst/>
            <a:gdLst>
              <a:gd name="T0" fmla="*/ 0 w 4083"/>
              <a:gd name="T1" fmla="*/ 2147483647 h 964"/>
              <a:gd name="T2" fmla="*/ 2147483647 w 4083"/>
              <a:gd name="T3" fmla="*/ 2147483647 h 964"/>
              <a:gd name="T4" fmla="*/ 2147483647 w 4083"/>
              <a:gd name="T5" fmla="*/ 2147483647 h 964"/>
              <a:gd name="T6" fmla="*/ 2147483647 w 4083"/>
              <a:gd name="T7" fmla="*/ 2147483647 h 964"/>
              <a:gd name="T8" fmla="*/ 2147483647 w 4083"/>
              <a:gd name="T9" fmla="*/ 0 h 964"/>
              <a:gd name="T10" fmla="*/ 0 60000 65536"/>
              <a:gd name="T11" fmla="*/ 0 60000 65536"/>
              <a:gd name="T12" fmla="*/ 0 60000 65536"/>
              <a:gd name="T13" fmla="*/ 0 60000 65536"/>
              <a:gd name="T14" fmla="*/ 0 60000 65536"/>
              <a:gd name="T15" fmla="*/ 0 w 4083"/>
              <a:gd name="T16" fmla="*/ 0 h 964"/>
              <a:gd name="T17" fmla="*/ 4083 w 4083"/>
              <a:gd name="T18" fmla="*/ 964 h 964"/>
            </a:gdLst>
            <a:ahLst/>
            <a:cxnLst>
              <a:cxn ang="T10">
                <a:pos x="T0" y="T1"/>
              </a:cxn>
              <a:cxn ang="T11">
                <a:pos x="T2" y="T3"/>
              </a:cxn>
              <a:cxn ang="T12">
                <a:pos x="T4" y="T5"/>
              </a:cxn>
              <a:cxn ang="T13">
                <a:pos x="T6" y="T7"/>
              </a:cxn>
              <a:cxn ang="T14">
                <a:pos x="T8" y="T9"/>
              </a:cxn>
            </a:cxnLst>
            <a:rect l="T15" t="T16" r="T17" b="T18"/>
            <a:pathLst>
              <a:path w="4083" h="964">
                <a:moveTo>
                  <a:pt x="0" y="964"/>
                </a:moveTo>
                <a:cubicBezTo>
                  <a:pt x="250" y="954"/>
                  <a:pt x="501" y="945"/>
                  <a:pt x="794" y="907"/>
                </a:cubicBezTo>
                <a:cubicBezTo>
                  <a:pt x="1087" y="869"/>
                  <a:pt x="1380" y="803"/>
                  <a:pt x="1758" y="737"/>
                </a:cubicBezTo>
                <a:cubicBezTo>
                  <a:pt x="2136" y="671"/>
                  <a:pt x="2675" y="633"/>
                  <a:pt x="3062" y="510"/>
                </a:cubicBezTo>
                <a:cubicBezTo>
                  <a:pt x="3449" y="387"/>
                  <a:pt x="3913" y="85"/>
                  <a:pt x="4083"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0" name="Freeform 25"/>
          <p:cNvSpPr>
            <a:spLocks/>
          </p:cNvSpPr>
          <p:nvPr/>
        </p:nvSpPr>
        <p:spPr bwMode="auto">
          <a:xfrm>
            <a:off x="600075" y="2303463"/>
            <a:ext cx="6421438" cy="2057400"/>
          </a:xfrm>
          <a:custGeom>
            <a:avLst/>
            <a:gdLst>
              <a:gd name="T0" fmla="*/ 0 w 4045"/>
              <a:gd name="T1" fmla="*/ 2147483647 h 1266"/>
              <a:gd name="T2" fmla="*/ 2147483647 w 4045"/>
              <a:gd name="T3" fmla="*/ 2147483647 h 1266"/>
              <a:gd name="T4" fmla="*/ 2147483647 w 4045"/>
              <a:gd name="T5" fmla="*/ 2147483647 h 1266"/>
              <a:gd name="T6" fmla="*/ 2147483647 w 4045"/>
              <a:gd name="T7" fmla="*/ 2147483647 h 1266"/>
              <a:gd name="T8" fmla="*/ 2147483647 w 4045"/>
              <a:gd name="T9" fmla="*/ 2147483647 h 1266"/>
              <a:gd name="T10" fmla="*/ 2147483647 w 4045"/>
              <a:gd name="T11" fmla="*/ 2147483647 h 1266"/>
              <a:gd name="T12" fmla="*/ 2147483647 w 4045"/>
              <a:gd name="T13" fmla="*/ 2147483647 h 1266"/>
              <a:gd name="T14" fmla="*/ 2147483647 w 4045"/>
              <a:gd name="T15" fmla="*/ 2147483647 h 1266"/>
              <a:gd name="T16" fmla="*/ 0 60000 65536"/>
              <a:gd name="T17" fmla="*/ 0 60000 65536"/>
              <a:gd name="T18" fmla="*/ 0 60000 65536"/>
              <a:gd name="T19" fmla="*/ 0 60000 65536"/>
              <a:gd name="T20" fmla="*/ 0 60000 65536"/>
              <a:gd name="T21" fmla="*/ 0 60000 65536"/>
              <a:gd name="T22" fmla="*/ 0 60000 65536"/>
              <a:gd name="T23" fmla="*/ 0 60000 65536"/>
              <a:gd name="T24" fmla="*/ 0 w 4045"/>
              <a:gd name="T25" fmla="*/ 0 h 1266"/>
              <a:gd name="T26" fmla="*/ 4045 w 4045"/>
              <a:gd name="T27" fmla="*/ 1266 h 12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45" h="1266">
                <a:moveTo>
                  <a:pt x="0" y="1247"/>
                </a:moveTo>
                <a:cubicBezTo>
                  <a:pt x="312" y="1256"/>
                  <a:pt x="624" y="1266"/>
                  <a:pt x="851" y="1247"/>
                </a:cubicBezTo>
                <a:cubicBezTo>
                  <a:pt x="1078" y="1228"/>
                  <a:pt x="1163" y="1181"/>
                  <a:pt x="1361" y="1134"/>
                </a:cubicBezTo>
                <a:cubicBezTo>
                  <a:pt x="1559" y="1087"/>
                  <a:pt x="1852" y="1002"/>
                  <a:pt x="2041" y="964"/>
                </a:cubicBezTo>
                <a:cubicBezTo>
                  <a:pt x="2230" y="926"/>
                  <a:pt x="2306" y="945"/>
                  <a:pt x="2495" y="907"/>
                </a:cubicBezTo>
                <a:cubicBezTo>
                  <a:pt x="2684" y="869"/>
                  <a:pt x="2939" y="869"/>
                  <a:pt x="3175" y="737"/>
                </a:cubicBezTo>
                <a:cubicBezTo>
                  <a:pt x="3411" y="605"/>
                  <a:pt x="3781" y="226"/>
                  <a:pt x="3913" y="113"/>
                </a:cubicBezTo>
                <a:cubicBezTo>
                  <a:pt x="4045" y="0"/>
                  <a:pt x="4007" y="28"/>
                  <a:pt x="3969" y="5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1" name="Freeform 26"/>
          <p:cNvSpPr>
            <a:spLocks/>
          </p:cNvSpPr>
          <p:nvPr/>
        </p:nvSpPr>
        <p:spPr bwMode="auto">
          <a:xfrm>
            <a:off x="600075" y="3778250"/>
            <a:ext cx="7112000" cy="1658938"/>
          </a:xfrm>
          <a:custGeom>
            <a:avLst/>
            <a:gdLst>
              <a:gd name="T0" fmla="*/ 0 w 4480"/>
              <a:gd name="T1" fmla="*/ 2147483647 h 1021"/>
              <a:gd name="T2" fmla="*/ 2147483647 w 4480"/>
              <a:gd name="T3" fmla="*/ 2147483647 h 1021"/>
              <a:gd name="T4" fmla="*/ 2147483647 w 4480"/>
              <a:gd name="T5" fmla="*/ 2147483647 h 1021"/>
              <a:gd name="T6" fmla="*/ 2147483647 w 4480"/>
              <a:gd name="T7" fmla="*/ 0 h 1021"/>
              <a:gd name="T8" fmla="*/ 2147483647 w 4480"/>
              <a:gd name="T9" fmla="*/ 2147483647 h 1021"/>
              <a:gd name="T10" fmla="*/ 2147483647 w 4480"/>
              <a:gd name="T11" fmla="*/ 2147483647 h 1021"/>
              <a:gd name="T12" fmla="*/ 2147483647 w 4480"/>
              <a:gd name="T13" fmla="*/ 2147483647 h 1021"/>
              <a:gd name="T14" fmla="*/ 0 60000 65536"/>
              <a:gd name="T15" fmla="*/ 0 60000 65536"/>
              <a:gd name="T16" fmla="*/ 0 60000 65536"/>
              <a:gd name="T17" fmla="*/ 0 60000 65536"/>
              <a:gd name="T18" fmla="*/ 0 60000 65536"/>
              <a:gd name="T19" fmla="*/ 0 60000 65536"/>
              <a:gd name="T20" fmla="*/ 0 60000 65536"/>
              <a:gd name="T21" fmla="*/ 0 w 4480"/>
              <a:gd name="T22" fmla="*/ 0 h 1021"/>
              <a:gd name="T23" fmla="*/ 4480 w 4480"/>
              <a:gd name="T24" fmla="*/ 1021 h 10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0" h="1021">
                <a:moveTo>
                  <a:pt x="0" y="170"/>
                </a:moveTo>
                <a:cubicBezTo>
                  <a:pt x="194" y="174"/>
                  <a:pt x="388" y="179"/>
                  <a:pt x="624" y="170"/>
                </a:cubicBezTo>
                <a:cubicBezTo>
                  <a:pt x="860" y="161"/>
                  <a:pt x="1125" y="141"/>
                  <a:pt x="1418" y="113"/>
                </a:cubicBezTo>
                <a:cubicBezTo>
                  <a:pt x="1711" y="85"/>
                  <a:pt x="2118" y="0"/>
                  <a:pt x="2382" y="0"/>
                </a:cubicBezTo>
                <a:cubicBezTo>
                  <a:pt x="2646" y="0"/>
                  <a:pt x="2797" y="47"/>
                  <a:pt x="3005" y="113"/>
                </a:cubicBezTo>
                <a:cubicBezTo>
                  <a:pt x="3213" y="179"/>
                  <a:pt x="3383" y="246"/>
                  <a:pt x="3629" y="397"/>
                </a:cubicBezTo>
                <a:cubicBezTo>
                  <a:pt x="3875" y="548"/>
                  <a:pt x="4177" y="784"/>
                  <a:pt x="4480" y="1021"/>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2" name="Freeform 31"/>
          <p:cNvSpPr>
            <a:spLocks/>
          </p:cNvSpPr>
          <p:nvPr/>
        </p:nvSpPr>
        <p:spPr bwMode="auto">
          <a:xfrm>
            <a:off x="781050" y="3778250"/>
            <a:ext cx="6750050" cy="1014413"/>
          </a:xfrm>
          <a:custGeom>
            <a:avLst/>
            <a:gdLst>
              <a:gd name="T0" fmla="*/ 0 w 4252"/>
              <a:gd name="T1" fmla="*/ 2147483647 h 624"/>
              <a:gd name="T2" fmla="*/ 2147483647 w 4252"/>
              <a:gd name="T3" fmla="*/ 2147483647 h 624"/>
              <a:gd name="T4" fmla="*/ 2147483647 w 4252"/>
              <a:gd name="T5" fmla="*/ 0 h 624"/>
              <a:gd name="T6" fmla="*/ 2147483647 w 4252"/>
              <a:gd name="T7" fmla="*/ 2147483647 h 624"/>
              <a:gd name="T8" fmla="*/ 2147483647 w 4252"/>
              <a:gd name="T9" fmla="*/ 2147483647 h 624"/>
              <a:gd name="T10" fmla="*/ 0 60000 65536"/>
              <a:gd name="T11" fmla="*/ 0 60000 65536"/>
              <a:gd name="T12" fmla="*/ 0 60000 65536"/>
              <a:gd name="T13" fmla="*/ 0 60000 65536"/>
              <a:gd name="T14" fmla="*/ 0 60000 65536"/>
              <a:gd name="T15" fmla="*/ 0 w 4252"/>
              <a:gd name="T16" fmla="*/ 0 h 624"/>
              <a:gd name="T17" fmla="*/ 4252 w 4252"/>
              <a:gd name="T18" fmla="*/ 624 h 624"/>
            </a:gdLst>
            <a:ahLst/>
            <a:cxnLst>
              <a:cxn ang="T10">
                <a:pos x="T0" y="T1"/>
              </a:cxn>
              <a:cxn ang="T11">
                <a:pos x="T2" y="T3"/>
              </a:cxn>
              <a:cxn ang="T12">
                <a:pos x="T4" y="T5"/>
              </a:cxn>
              <a:cxn ang="T13">
                <a:pos x="T6" y="T7"/>
              </a:cxn>
              <a:cxn ang="T14">
                <a:pos x="T8" y="T9"/>
              </a:cxn>
            </a:cxnLst>
            <a:rect l="T15" t="T16" r="T17" b="T18"/>
            <a:pathLst>
              <a:path w="4252" h="624">
                <a:moveTo>
                  <a:pt x="0" y="170"/>
                </a:moveTo>
                <a:cubicBezTo>
                  <a:pt x="222" y="184"/>
                  <a:pt x="444" y="198"/>
                  <a:pt x="737" y="170"/>
                </a:cubicBezTo>
                <a:cubicBezTo>
                  <a:pt x="1030" y="142"/>
                  <a:pt x="1398" y="0"/>
                  <a:pt x="1757" y="0"/>
                </a:cubicBezTo>
                <a:cubicBezTo>
                  <a:pt x="2116" y="0"/>
                  <a:pt x="2475" y="66"/>
                  <a:pt x="2891" y="170"/>
                </a:cubicBezTo>
                <a:cubicBezTo>
                  <a:pt x="3307" y="274"/>
                  <a:pt x="3779" y="449"/>
                  <a:pt x="4252" y="624"/>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3" name="Freeform 28"/>
          <p:cNvSpPr>
            <a:spLocks/>
          </p:cNvSpPr>
          <p:nvPr/>
        </p:nvSpPr>
        <p:spPr bwMode="auto">
          <a:xfrm>
            <a:off x="781050" y="3686175"/>
            <a:ext cx="6481763" cy="490538"/>
          </a:xfrm>
          <a:custGeom>
            <a:avLst/>
            <a:gdLst>
              <a:gd name="T0" fmla="*/ 0 w 4083"/>
              <a:gd name="T1" fmla="*/ 2147483647 h 302"/>
              <a:gd name="T2" fmla="*/ 2147483647 w 4083"/>
              <a:gd name="T3" fmla="*/ 2147483647 h 302"/>
              <a:gd name="T4" fmla="*/ 2147483647 w 4083"/>
              <a:gd name="T5" fmla="*/ 2147483647 h 302"/>
              <a:gd name="T6" fmla="*/ 2147483647 w 4083"/>
              <a:gd name="T7" fmla="*/ 2147483647 h 302"/>
              <a:gd name="T8" fmla="*/ 2147483647 w 4083"/>
              <a:gd name="T9" fmla="*/ 2147483647 h 302"/>
              <a:gd name="T10" fmla="*/ 2147483647 w 4083"/>
              <a:gd name="T11" fmla="*/ 2147483647 h 302"/>
              <a:gd name="T12" fmla="*/ 2147483647 w 4083"/>
              <a:gd name="T13" fmla="*/ 0 h 302"/>
              <a:gd name="T14" fmla="*/ 0 60000 65536"/>
              <a:gd name="T15" fmla="*/ 0 60000 65536"/>
              <a:gd name="T16" fmla="*/ 0 60000 65536"/>
              <a:gd name="T17" fmla="*/ 0 60000 65536"/>
              <a:gd name="T18" fmla="*/ 0 60000 65536"/>
              <a:gd name="T19" fmla="*/ 0 60000 65536"/>
              <a:gd name="T20" fmla="*/ 0 60000 65536"/>
              <a:gd name="T21" fmla="*/ 0 w 4083"/>
              <a:gd name="T22" fmla="*/ 0 h 302"/>
              <a:gd name="T23" fmla="*/ 4083 w 4083"/>
              <a:gd name="T24" fmla="*/ 302 h 3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83" h="302">
                <a:moveTo>
                  <a:pt x="0" y="283"/>
                </a:moveTo>
                <a:cubicBezTo>
                  <a:pt x="179" y="292"/>
                  <a:pt x="359" y="302"/>
                  <a:pt x="567" y="283"/>
                </a:cubicBezTo>
                <a:cubicBezTo>
                  <a:pt x="775" y="264"/>
                  <a:pt x="1021" y="198"/>
                  <a:pt x="1248" y="170"/>
                </a:cubicBezTo>
                <a:cubicBezTo>
                  <a:pt x="1475" y="142"/>
                  <a:pt x="1711" y="113"/>
                  <a:pt x="1928" y="113"/>
                </a:cubicBezTo>
                <a:cubicBezTo>
                  <a:pt x="2145" y="113"/>
                  <a:pt x="2278" y="170"/>
                  <a:pt x="2552" y="170"/>
                </a:cubicBezTo>
                <a:cubicBezTo>
                  <a:pt x="2826" y="170"/>
                  <a:pt x="3317" y="141"/>
                  <a:pt x="3572" y="113"/>
                </a:cubicBezTo>
                <a:cubicBezTo>
                  <a:pt x="3827" y="85"/>
                  <a:pt x="3955" y="42"/>
                  <a:pt x="4083"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4" name="Freeform 30"/>
          <p:cNvSpPr>
            <a:spLocks/>
          </p:cNvSpPr>
          <p:nvPr/>
        </p:nvSpPr>
        <p:spPr bwMode="auto">
          <a:xfrm>
            <a:off x="690563" y="3962400"/>
            <a:ext cx="6661150" cy="368300"/>
          </a:xfrm>
          <a:custGeom>
            <a:avLst/>
            <a:gdLst>
              <a:gd name="T0" fmla="*/ 0 w 4196"/>
              <a:gd name="T1" fmla="*/ 2147483647 h 227"/>
              <a:gd name="T2" fmla="*/ 2147483647 w 4196"/>
              <a:gd name="T3" fmla="*/ 2147483647 h 227"/>
              <a:gd name="T4" fmla="*/ 2147483647 w 4196"/>
              <a:gd name="T5" fmla="*/ 0 h 227"/>
              <a:gd name="T6" fmla="*/ 2147483647 w 4196"/>
              <a:gd name="T7" fmla="*/ 2147483647 h 227"/>
              <a:gd name="T8" fmla="*/ 2147483647 w 4196"/>
              <a:gd name="T9" fmla="*/ 2147483647 h 227"/>
              <a:gd name="T10" fmla="*/ 0 60000 65536"/>
              <a:gd name="T11" fmla="*/ 0 60000 65536"/>
              <a:gd name="T12" fmla="*/ 0 60000 65536"/>
              <a:gd name="T13" fmla="*/ 0 60000 65536"/>
              <a:gd name="T14" fmla="*/ 0 60000 65536"/>
              <a:gd name="T15" fmla="*/ 0 w 4196"/>
              <a:gd name="T16" fmla="*/ 0 h 227"/>
              <a:gd name="T17" fmla="*/ 4196 w 4196"/>
              <a:gd name="T18" fmla="*/ 227 h 227"/>
            </a:gdLst>
            <a:ahLst/>
            <a:cxnLst>
              <a:cxn ang="T10">
                <a:pos x="T0" y="T1"/>
              </a:cxn>
              <a:cxn ang="T11">
                <a:pos x="T2" y="T3"/>
              </a:cxn>
              <a:cxn ang="T12">
                <a:pos x="T4" y="T5"/>
              </a:cxn>
              <a:cxn ang="T13">
                <a:pos x="T6" y="T7"/>
              </a:cxn>
              <a:cxn ang="T14">
                <a:pos x="T8" y="T9"/>
              </a:cxn>
            </a:cxnLst>
            <a:rect l="T15" t="T16" r="T17" b="T18"/>
            <a:pathLst>
              <a:path w="4196" h="227">
                <a:moveTo>
                  <a:pt x="0" y="227"/>
                </a:moveTo>
                <a:cubicBezTo>
                  <a:pt x="435" y="189"/>
                  <a:pt x="870" y="152"/>
                  <a:pt x="1191" y="114"/>
                </a:cubicBezTo>
                <a:cubicBezTo>
                  <a:pt x="1512" y="76"/>
                  <a:pt x="1626" y="0"/>
                  <a:pt x="1928" y="0"/>
                </a:cubicBezTo>
                <a:cubicBezTo>
                  <a:pt x="2230" y="0"/>
                  <a:pt x="2627" y="76"/>
                  <a:pt x="3005" y="114"/>
                </a:cubicBezTo>
                <a:cubicBezTo>
                  <a:pt x="3383" y="152"/>
                  <a:pt x="3789" y="189"/>
                  <a:pt x="4196" y="227"/>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5" name="Freeform 27"/>
          <p:cNvSpPr>
            <a:spLocks/>
          </p:cNvSpPr>
          <p:nvPr/>
        </p:nvSpPr>
        <p:spPr bwMode="auto">
          <a:xfrm>
            <a:off x="781050" y="3778250"/>
            <a:ext cx="6030913" cy="1597025"/>
          </a:xfrm>
          <a:custGeom>
            <a:avLst/>
            <a:gdLst>
              <a:gd name="T0" fmla="*/ 0 w 3799"/>
              <a:gd name="T1" fmla="*/ 2147483647 h 983"/>
              <a:gd name="T2" fmla="*/ 2147483647 w 3799"/>
              <a:gd name="T3" fmla="*/ 2147483647 h 983"/>
              <a:gd name="T4" fmla="*/ 2147483647 w 3799"/>
              <a:gd name="T5" fmla="*/ 2147483647 h 983"/>
              <a:gd name="T6" fmla="*/ 2147483647 w 3799"/>
              <a:gd name="T7" fmla="*/ 2147483647 h 983"/>
              <a:gd name="T8" fmla="*/ 2147483647 w 3799"/>
              <a:gd name="T9" fmla="*/ 2147483647 h 983"/>
              <a:gd name="T10" fmla="*/ 2147483647 w 3799"/>
              <a:gd name="T11" fmla="*/ 2147483647 h 983"/>
              <a:gd name="T12" fmla="*/ 0 60000 65536"/>
              <a:gd name="T13" fmla="*/ 0 60000 65536"/>
              <a:gd name="T14" fmla="*/ 0 60000 65536"/>
              <a:gd name="T15" fmla="*/ 0 60000 65536"/>
              <a:gd name="T16" fmla="*/ 0 60000 65536"/>
              <a:gd name="T17" fmla="*/ 0 60000 65536"/>
              <a:gd name="T18" fmla="*/ 0 w 3799"/>
              <a:gd name="T19" fmla="*/ 0 h 983"/>
              <a:gd name="T20" fmla="*/ 3799 w 3799"/>
              <a:gd name="T21" fmla="*/ 983 h 983"/>
            </a:gdLst>
            <a:ahLst/>
            <a:cxnLst>
              <a:cxn ang="T12">
                <a:pos x="T0" y="T1"/>
              </a:cxn>
              <a:cxn ang="T13">
                <a:pos x="T2" y="T3"/>
              </a:cxn>
              <a:cxn ang="T14">
                <a:pos x="T4" y="T5"/>
              </a:cxn>
              <a:cxn ang="T15">
                <a:pos x="T6" y="T7"/>
              </a:cxn>
              <a:cxn ang="T16">
                <a:pos x="T8" y="T9"/>
              </a:cxn>
              <a:cxn ang="T17">
                <a:pos x="T10" y="T11"/>
              </a:cxn>
            </a:cxnLst>
            <a:rect l="T18" t="T19" r="T20" b="T21"/>
            <a:pathLst>
              <a:path w="3799" h="983">
                <a:moveTo>
                  <a:pt x="0" y="359"/>
                </a:moveTo>
                <a:cubicBezTo>
                  <a:pt x="321" y="325"/>
                  <a:pt x="642" y="292"/>
                  <a:pt x="907" y="245"/>
                </a:cubicBezTo>
                <a:cubicBezTo>
                  <a:pt x="1172" y="198"/>
                  <a:pt x="1380" y="113"/>
                  <a:pt x="1588" y="75"/>
                </a:cubicBezTo>
                <a:cubicBezTo>
                  <a:pt x="1796" y="37"/>
                  <a:pt x="1966" y="0"/>
                  <a:pt x="2155" y="19"/>
                </a:cubicBezTo>
                <a:cubicBezTo>
                  <a:pt x="2344" y="38"/>
                  <a:pt x="2448" y="28"/>
                  <a:pt x="2722" y="189"/>
                </a:cubicBezTo>
                <a:cubicBezTo>
                  <a:pt x="2996" y="350"/>
                  <a:pt x="3397" y="666"/>
                  <a:pt x="3799" y="983"/>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6" name="Oval 7"/>
          <p:cNvSpPr>
            <a:spLocks noChangeArrowheads="1"/>
          </p:cNvSpPr>
          <p:nvPr/>
        </p:nvSpPr>
        <p:spPr bwMode="auto">
          <a:xfrm>
            <a:off x="509588" y="3962400"/>
            <a:ext cx="541337" cy="554038"/>
          </a:xfrm>
          <a:prstGeom prst="ellipse">
            <a:avLst/>
          </a:prstGeom>
          <a:noFill/>
          <a:ln w="2857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defTabSz="457200" eaLnBrk="0" hangingPunct="0">
              <a:defRPr>
                <a:solidFill>
                  <a:schemeClr val="tx1"/>
                </a:solidFill>
                <a:latin typeface="Arial" pitchFamily="34" charset="0"/>
                <a:ea typeface="ＭＳ Ｐゴシック" pitchFamily="34" charset="-128"/>
              </a:defRPr>
            </a:lvl1pPr>
            <a:lvl2pPr marL="742950" indent="-285750" defTabSz="457200" eaLnBrk="0" hangingPunct="0">
              <a:defRPr>
                <a:solidFill>
                  <a:schemeClr val="tx1"/>
                </a:solidFill>
                <a:latin typeface="Arial" pitchFamily="34" charset="0"/>
                <a:ea typeface="ＭＳ Ｐゴシック" pitchFamily="34" charset="-128"/>
              </a:defRPr>
            </a:lvl2pPr>
            <a:lvl3pPr marL="1143000" indent="-228600" defTabSz="457200" eaLnBrk="0" hangingPunct="0">
              <a:defRPr>
                <a:solidFill>
                  <a:schemeClr val="tx1"/>
                </a:solidFill>
                <a:latin typeface="Arial" pitchFamily="34" charset="0"/>
                <a:ea typeface="ＭＳ Ｐゴシック" pitchFamily="34" charset="-128"/>
              </a:defRPr>
            </a:lvl3pPr>
            <a:lvl4pPr marL="1600200" indent="-228600" defTabSz="457200" eaLnBrk="0" hangingPunct="0">
              <a:defRPr>
                <a:solidFill>
                  <a:schemeClr val="tx1"/>
                </a:solidFill>
                <a:latin typeface="Arial" pitchFamily="34" charset="0"/>
                <a:ea typeface="ＭＳ Ｐゴシック" pitchFamily="34" charset="-128"/>
              </a:defRPr>
            </a:lvl4pPr>
            <a:lvl5pPr marL="2057400" indent="-228600" defTabSz="4572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endParaRPr lang="es-ES" altLang="es-ES"/>
          </a:p>
        </p:txBody>
      </p:sp>
      <p:sp>
        <p:nvSpPr>
          <p:cNvPr id="17" name="Line 9"/>
          <p:cNvSpPr>
            <a:spLocks noChangeShapeType="1"/>
          </p:cNvSpPr>
          <p:nvPr/>
        </p:nvSpPr>
        <p:spPr bwMode="auto">
          <a:xfrm>
            <a:off x="827088" y="6396038"/>
            <a:ext cx="6521450" cy="0"/>
          </a:xfrm>
          <a:prstGeom prst="line">
            <a:avLst/>
          </a:prstGeom>
          <a:noFill/>
          <a:ln w="57150">
            <a:solidFill>
              <a:schemeClr val="accent6"/>
            </a:solidFill>
            <a:round/>
            <a:headEnd/>
            <a:tailEnd type="triangle" w="med" len="lg"/>
          </a:ln>
          <a:extLst>
            <a:ext uri="{909E8E84-426E-40DD-AFC4-6F175D3DCCD1}">
              <a14:hiddenFill xmlns:a14="http://schemas.microsoft.com/office/drawing/2010/main">
                <a:noFill/>
              </a14:hiddenFill>
            </a:ext>
          </a:extLst>
        </p:spPr>
        <p:txBody>
          <a:bodyPr wrap="none" anchor="ctr"/>
          <a:lstStyle/>
          <a:p>
            <a:endParaRPr lang="es-ES"/>
          </a:p>
        </p:txBody>
      </p:sp>
      <p:sp>
        <p:nvSpPr>
          <p:cNvPr id="18" name="Text Box 10"/>
          <p:cNvSpPr txBox="1">
            <a:spLocks noChangeArrowheads="1"/>
          </p:cNvSpPr>
          <p:nvPr/>
        </p:nvSpPr>
        <p:spPr bwMode="auto">
          <a:xfrm>
            <a:off x="827088" y="6419544"/>
            <a:ext cx="720725" cy="409575"/>
          </a:xfrm>
          <a:prstGeom prst="rect">
            <a:avLst/>
          </a:prstGeom>
          <a:noFill/>
          <a:ln>
            <a:noFill/>
          </a:ln>
          <a:effectLst/>
          <a:extLst/>
        </p:spPr>
        <p:txBody>
          <a:bodyPr>
            <a:spAutoFit/>
          </a:bodyPr>
          <a:ls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a:lstStyle>
          <a:p>
            <a:pPr eaLnBrk="0" hangingPunct="0">
              <a:spcBef>
                <a:spcPct val="50000"/>
              </a:spcBef>
              <a:defRPr/>
            </a:pPr>
            <a:r>
              <a:rPr lang="en-GB" sz="2000" b="1" dirty="0">
                <a:solidFill>
                  <a:schemeClr val="accent2"/>
                </a:solidFill>
                <a:latin typeface="+mn-lt"/>
              </a:rPr>
              <a:t>time</a:t>
            </a:r>
          </a:p>
        </p:txBody>
      </p:sp>
      <p:grpSp>
        <p:nvGrpSpPr>
          <p:cNvPr id="19" name="Gruppo 86"/>
          <p:cNvGrpSpPr>
            <a:grpSpLocks/>
          </p:cNvGrpSpPr>
          <p:nvPr/>
        </p:nvGrpSpPr>
        <p:grpSpPr bwMode="auto">
          <a:xfrm>
            <a:off x="2549525" y="2025650"/>
            <a:ext cx="6486525" cy="4132263"/>
            <a:chOff x="2549932" y="1979612"/>
            <a:chExt cx="6486118" cy="4037013"/>
          </a:xfrm>
        </p:grpSpPr>
        <p:sp>
          <p:nvSpPr>
            <p:cNvPr id="20" name="Freeform 14"/>
            <p:cNvSpPr>
              <a:spLocks/>
            </p:cNvSpPr>
            <p:nvPr/>
          </p:nvSpPr>
          <p:spPr bwMode="auto">
            <a:xfrm>
              <a:off x="4419600" y="1979612"/>
              <a:ext cx="4616450" cy="4037013"/>
            </a:xfrm>
            <a:custGeom>
              <a:avLst/>
              <a:gdLst>
                <a:gd name="T0" fmla="*/ 2147483647 w 994"/>
                <a:gd name="T1" fmla="*/ 2147483647 h 1535"/>
                <a:gd name="T2" fmla="*/ 2147483647 w 994"/>
                <a:gd name="T3" fmla="*/ 0 h 1535"/>
                <a:gd name="T4" fmla="*/ 2147483647 w 994"/>
                <a:gd name="T5" fmla="*/ 2147483647 h 1535"/>
                <a:gd name="T6" fmla="*/ 2147483647 w 994"/>
                <a:gd name="T7" fmla="*/ 2147483647 h 1535"/>
                <a:gd name="T8" fmla="*/ 2147483647 w 994"/>
                <a:gd name="T9" fmla="*/ 2147483647 h 1535"/>
                <a:gd name="T10" fmla="*/ 2147483647 w 994"/>
                <a:gd name="T11" fmla="*/ 2147483647 h 1535"/>
                <a:gd name="T12" fmla="*/ 2147483647 w 994"/>
                <a:gd name="T13" fmla="*/ 2147483647 h 1535"/>
                <a:gd name="T14" fmla="*/ 2147483647 w 994"/>
                <a:gd name="T15" fmla="*/ 2147483647 h 1535"/>
                <a:gd name="T16" fmla="*/ 2147483647 w 994"/>
                <a:gd name="T17" fmla="*/ 2147483647 h 1535"/>
                <a:gd name="T18" fmla="*/ 2147483647 w 994"/>
                <a:gd name="T19" fmla="*/ 2147483647 h 1535"/>
                <a:gd name="T20" fmla="*/ 2147483647 w 994"/>
                <a:gd name="T21" fmla="*/ 2147483647 h 1535"/>
                <a:gd name="T22" fmla="*/ 2147483647 w 994"/>
                <a:gd name="T23" fmla="*/ 2147483647 h 1535"/>
                <a:gd name="T24" fmla="*/ 2147483647 w 994"/>
                <a:gd name="T25" fmla="*/ 2147483647 h 1535"/>
                <a:gd name="T26" fmla="*/ 2147483647 w 994"/>
                <a:gd name="T27" fmla="*/ 2147483647 h 1535"/>
                <a:gd name="T28" fmla="*/ 2147483647 w 994"/>
                <a:gd name="T29" fmla="*/ 2147483647 h 1535"/>
                <a:gd name="T30" fmla="*/ 2147483647 w 994"/>
                <a:gd name="T31" fmla="*/ 2147483647 h 1535"/>
                <a:gd name="T32" fmla="*/ 2147483647 w 994"/>
                <a:gd name="T33" fmla="*/ 2147483647 h 1535"/>
                <a:gd name="T34" fmla="*/ 0 w 994"/>
                <a:gd name="T35" fmla="*/ 2147483647 h 1535"/>
                <a:gd name="T36" fmla="*/ 2147483647 w 994"/>
                <a:gd name="T37" fmla="*/ 2147483647 h 1535"/>
                <a:gd name="T38" fmla="*/ 2147483647 w 994"/>
                <a:gd name="T39" fmla="*/ 2147483647 h 1535"/>
                <a:gd name="T40" fmla="*/ 2147483647 w 994"/>
                <a:gd name="T41" fmla="*/ 2147483647 h 1535"/>
                <a:gd name="T42" fmla="*/ 2147483647 w 994"/>
                <a:gd name="T43" fmla="*/ 2147483647 h 1535"/>
                <a:gd name="T44" fmla="*/ 2147483647 w 994"/>
                <a:gd name="T45" fmla="*/ 2147483647 h 1535"/>
                <a:gd name="T46" fmla="*/ 2147483647 w 994"/>
                <a:gd name="T47" fmla="*/ 2147483647 h 1535"/>
                <a:gd name="T48" fmla="*/ 2147483647 w 994"/>
                <a:gd name="T49" fmla="*/ 2147483647 h 1535"/>
                <a:gd name="T50" fmla="*/ 2147483647 w 994"/>
                <a:gd name="T51" fmla="*/ 2147483647 h 15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94"/>
                <a:gd name="T79" fmla="*/ 0 h 1535"/>
                <a:gd name="T80" fmla="*/ 994 w 994"/>
                <a:gd name="T81" fmla="*/ 1535 h 15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94" h="1535">
                  <a:moveTo>
                    <a:pt x="394" y="12"/>
                  </a:moveTo>
                  <a:lnTo>
                    <a:pt x="506" y="0"/>
                  </a:lnTo>
                  <a:lnTo>
                    <a:pt x="664" y="47"/>
                  </a:lnTo>
                  <a:lnTo>
                    <a:pt x="782" y="53"/>
                  </a:lnTo>
                  <a:lnTo>
                    <a:pt x="906" y="135"/>
                  </a:lnTo>
                  <a:lnTo>
                    <a:pt x="994" y="235"/>
                  </a:lnTo>
                  <a:lnTo>
                    <a:pt x="964" y="423"/>
                  </a:lnTo>
                  <a:lnTo>
                    <a:pt x="894" y="535"/>
                  </a:lnTo>
                  <a:lnTo>
                    <a:pt x="876" y="776"/>
                  </a:lnTo>
                  <a:lnTo>
                    <a:pt x="917" y="953"/>
                  </a:lnTo>
                  <a:lnTo>
                    <a:pt x="876" y="1135"/>
                  </a:lnTo>
                  <a:lnTo>
                    <a:pt x="788" y="1282"/>
                  </a:lnTo>
                  <a:lnTo>
                    <a:pt x="712" y="1400"/>
                  </a:lnTo>
                  <a:lnTo>
                    <a:pt x="600" y="1518"/>
                  </a:lnTo>
                  <a:lnTo>
                    <a:pt x="411" y="1535"/>
                  </a:lnTo>
                  <a:lnTo>
                    <a:pt x="211" y="1488"/>
                  </a:lnTo>
                  <a:lnTo>
                    <a:pt x="64" y="1382"/>
                  </a:lnTo>
                  <a:lnTo>
                    <a:pt x="0" y="1147"/>
                  </a:lnTo>
                  <a:lnTo>
                    <a:pt x="64" y="923"/>
                  </a:lnTo>
                  <a:lnTo>
                    <a:pt x="200" y="741"/>
                  </a:lnTo>
                  <a:lnTo>
                    <a:pt x="300" y="582"/>
                  </a:lnTo>
                  <a:lnTo>
                    <a:pt x="382" y="459"/>
                  </a:lnTo>
                  <a:lnTo>
                    <a:pt x="406" y="312"/>
                  </a:lnTo>
                  <a:lnTo>
                    <a:pt x="347" y="188"/>
                  </a:lnTo>
                  <a:lnTo>
                    <a:pt x="306" y="70"/>
                  </a:lnTo>
                  <a:lnTo>
                    <a:pt x="394" y="12"/>
                  </a:lnTo>
                  <a:close/>
                </a:path>
              </a:pathLst>
            </a:custGeom>
            <a:noFill/>
            <a:ln w="254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s-ES"/>
            </a:p>
          </p:txBody>
        </p:sp>
        <p:grpSp>
          <p:nvGrpSpPr>
            <p:cNvPr id="21" name="Gruppo 78"/>
            <p:cNvGrpSpPr>
              <a:grpSpLocks/>
            </p:cNvGrpSpPr>
            <p:nvPr/>
          </p:nvGrpSpPr>
          <p:grpSpPr bwMode="auto">
            <a:xfrm>
              <a:off x="2549932" y="4757586"/>
              <a:ext cx="1869668" cy="390828"/>
              <a:chOff x="2549932" y="4757586"/>
              <a:chExt cx="1869668" cy="390828"/>
            </a:xfrm>
          </p:grpSpPr>
          <p:sp>
            <p:nvSpPr>
              <p:cNvPr id="22" name="Rectangle 15"/>
              <p:cNvSpPr>
                <a:spLocks noChangeArrowheads="1"/>
              </p:cNvSpPr>
              <p:nvPr/>
            </p:nvSpPr>
            <p:spPr bwMode="auto">
              <a:xfrm>
                <a:off x="2549932" y="4757586"/>
                <a:ext cx="1527080" cy="390828"/>
              </a:xfrm>
              <a:prstGeom prst="rect">
                <a:avLst/>
              </a:prstGeom>
              <a:noFill/>
              <a:ln>
                <a:noFill/>
              </a:ln>
              <a:effectLst/>
              <a:extLst/>
            </p:spPr>
            <p:txBody>
              <a:bodyPr wrap="none">
                <a:spAutoFit/>
              </a:bodyPr>
              <a:ls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a:lstStyle>
              <a:p>
                <a:pPr algn="ctr" eaLnBrk="0" hangingPunct="0">
                  <a:spcBef>
                    <a:spcPct val="50000"/>
                  </a:spcBef>
                  <a:defRPr/>
                </a:pPr>
                <a:r>
                  <a:rPr lang="en-GB" sz="2000" dirty="0">
                    <a:solidFill>
                      <a:schemeClr val="bg1">
                        <a:lumMod val="75000"/>
                        <a:lumOff val="25000"/>
                      </a:schemeClr>
                    </a:solidFill>
                    <a:latin typeface="+mn-lt"/>
                  </a:rPr>
                  <a:t>Climatology</a:t>
                </a:r>
              </a:p>
            </p:txBody>
          </p:sp>
          <p:sp>
            <p:nvSpPr>
              <p:cNvPr id="23" name="Line 16"/>
              <p:cNvSpPr>
                <a:spLocks noChangeShapeType="1"/>
              </p:cNvSpPr>
              <p:nvPr/>
            </p:nvSpPr>
            <p:spPr bwMode="auto">
              <a:xfrm flipV="1">
                <a:off x="4114800" y="4876800"/>
                <a:ext cx="304800" cy="76200"/>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grpSp>
      </p:grpSp>
      <p:grpSp>
        <p:nvGrpSpPr>
          <p:cNvPr id="28" name="Gruppo 79"/>
          <p:cNvGrpSpPr>
            <a:grpSpLocks/>
          </p:cNvGrpSpPr>
          <p:nvPr/>
        </p:nvGrpSpPr>
        <p:grpSpPr bwMode="auto">
          <a:xfrm>
            <a:off x="76200" y="2160588"/>
            <a:ext cx="5791200" cy="1747838"/>
            <a:chOff x="76200" y="2111514"/>
            <a:chExt cx="5791200" cy="1706424"/>
          </a:xfrm>
        </p:grpSpPr>
        <p:sp>
          <p:nvSpPr>
            <p:cNvPr id="32" name="Line 18"/>
            <p:cNvSpPr>
              <a:spLocks noChangeShapeType="1"/>
            </p:cNvSpPr>
            <p:nvPr/>
          </p:nvSpPr>
          <p:spPr bwMode="auto">
            <a:xfrm>
              <a:off x="750888" y="3089479"/>
              <a:ext cx="4762" cy="728459"/>
            </a:xfrm>
            <a:prstGeom prst="lin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1600" b="1">
                <a:solidFill>
                  <a:schemeClr val="accent6"/>
                </a:solidFill>
                <a:latin typeface="+mn-lt"/>
                <a:ea typeface="+mn-ea"/>
              </a:endParaRPr>
            </a:p>
          </p:txBody>
        </p:sp>
        <p:sp>
          <p:nvSpPr>
            <p:cNvPr id="30" name="Line 13"/>
            <p:cNvSpPr>
              <a:spLocks noChangeShapeType="1"/>
            </p:cNvSpPr>
            <p:nvPr/>
          </p:nvSpPr>
          <p:spPr bwMode="auto">
            <a:xfrm>
              <a:off x="5486400" y="2667000"/>
              <a:ext cx="381000" cy="685799"/>
            </a:xfrm>
            <a:prstGeom prst="lin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1600" b="1">
                <a:solidFill>
                  <a:schemeClr val="accent6"/>
                </a:solidFill>
                <a:latin typeface="+mn-lt"/>
                <a:ea typeface="+mn-ea"/>
              </a:endParaRPr>
            </a:p>
          </p:txBody>
        </p:sp>
        <p:sp>
          <p:nvSpPr>
            <p:cNvPr id="29" name="Text Box 12"/>
            <p:cNvSpPr txBox="1">
              <a:spLocks noChangeArrowheads="1"/>
            </p:cNvSpPr>
            <p:nvPr/>
          </p:nvSpPr>
          <p:spPr bwMode="auto">
            <a:xfrm>
              <a:off x="3810000" y="2111514"/>
              <a:ext cx="1843088" cy="6310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sz="1600" b="1">
                  <a:solidFill>
                    <a:schemeClr val="accent6"/>
                  </a:solidFill>
                </a:defRPr>
              </a:lvl1pPr>
            </a:lstStyle>
            <a:p>
              <a:r>
                <a:rPr lang="en-GB" dirty="0"/>
                <a:t>Uncertainty on the forecast</a:t>
              </a:r>
            </a:p>
          </p:txBody>
        </p:sp>
        <p:sp>
          <p:nvSpPr>
            <p:cNvPr id="31" name="Text Box 17"/>
            <p:cNvSpPr txBox="1">
              <a:spLocks noChangeArrowheads="1"/>
            </p:cNvSpPr>
            <p:nvPr/>
          </p:nvSpPr>
          <p:spPr bwMode="auto">
            <a:xfrm>
              <a:off x="76200" y="2514484"/>
              <a:ext cx="2057400" cy="631017"/>
            </a:xfrm>
            <a:prstGeom prst="rect">
              <a:avLst/>
            </a:prstGeom>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sz="1600" b="1">
                  <a:solidFill>
                    <a:schemeClr val="accent6"/>
                  </a:solidFill>
                </a:defRPr>
              </a:lvl1pPr>
            </a:lstStyle>
            <a:p>
              <a:r>
                <a:rPr lang="en-GB" dirty="0"/>
                <a:t>Uncertainty on Initial Conditions</a:t>
              </a:r>
            </a:p>
          </p:txBody>
        </p:sp>
      </p:grpSp>
      <p:grpSp>
        <p:nvGrpSpPr>
          <p:cNvPr id="33" name="Gruppo 75"/>
          <p:cNvGrpSpPr>
            <a:grpSpLocks/>
          </p:cNvGrpSpPr>
          <p:nvPr/>
        </p:nvGrpSpPr>
        <p:grpSpPr bwMode="auto">
          <a:xfrm>
            <a:off x="762000" y="1085859"/>
            <a:ext cx="8037513" cy="3149591"/>
            <a:chOff x="762000" y="1061320"/>
            <a:chExt cx="8037514" cy="3075705"/>
          </a:xfrm>
        </p:grpSpPr>
        <p:sp>
          <p:nvSpPr>
            <p:cNvPr id="34" name="Text Box 19"/>
            <p:cNvSpPr txBox="1">
              <a:spLocks noChangeArrowheads="1"/>
            </p:cNvSpPr>
            <p:nvPr/>
          </p:nvSpPr>
          <p:spPr bwMode="auto">
            <a:xfrm>
              <a:off x="6846888" y="2895600"/>
              <a:ext cx="304800" cy="457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457200" eaLnBrk="0" hangingPunct="0">
                <a:defRPr>
                  <a:solidFill>
                    <a:schemeClr val="tx1"/>
                  </a:solidFill>
                  <a:latin typeface="Arial" pitchFamily="34" charset="0"/>
                  <a:ea typeface="ＭＳ Ｐゴシック" pitchFamily="34" charset="-128"/>
                </a:defRPr>
              </a:lvl1pPr>
              <a:lvl2pPr marL="742950" indent="-285750" defTabSz="457200" eaLnBrk="0" hangingPunct="0">
                <a:defRPr>
                  <a:solidFill>
                    <a:schemeClr val="tx1"/>
                  </a:solidFill>
                  <a:latin typeface="Arial" pitchFamily="34" charset="0"/>
                  <a:ea typeface="ＭＳ Ｐゴシック" pitchFamily="34" charset="-128"/>
                </a:defRPr>
              </a:lvl2pPr>
              <a:lvl3pPr marL="1143000" indent="-228600" defTabSz="457200" eaLnBrk="0" hangingPunct="0">
                <a:defRPr>
                  <a:solidFill>
                    <a:schemeClr val="tx1"/>
                  </a:solidFill>
                  <a:latin typeface="Arial" pitchFamily="34" charset="0"/>
                  <a:ea typeface="ＭＳ Ｐゴシック" pitchFamily="34" charset="-128"/>
                </a:defRPr>
              </a:lvl3pPr>
              <a:lvl4pPr marL="1600200" indent="-228600" defTabSz="457200" eaLnBrk="0" hangingPunct="0">
                <a:defRPr>
                  <a:solidFill>
                    <a:schemeClr val="tx1"/>
                  </a:solidFill>
                  <a:latin typeface="Arial" pitchFamily="34" charset="0"/>
                  <a:ea typeface="ＭＳ Ｐゴシック" pitchFamily="34" charset="-128"/>
                </a:defRPr>
              </a:lvl4pPr>
              <a:lvl5pPr marL="2057400" indent="-228600" defTabSz="4572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spcBef>
                  <a:spcPct val="50000"/>
                </a:spcBef>
              </a:pPr>
              <a:r>
                <a:rPr lang="en-GB" altLang="es-ES" sz="2400" b="1" dirty="0">
                  <a:solidFill>
                    <a:srgbClr val="FF6600"/>
                  </a:solidFill>
                  <a:latin typeface="Stone Sans ITC TT"/>
                </a:rPr>
                <a:t>X</a:t>
              </a:r>
            </a:p>
          </p:txBody>
        </p:sp>
        <p:sp>
          <p:nvSpPr>
            <p:cNvPr id="35" name="Text Box 20"/>
            <p:cNvSpPr txBox="1">
              <a:spLocks noChangeArrowheads="1"/>
            </p:cNvSpPr>
            <p:nvPr/>
          </p:nvSpPr>
          <p:spPr bwMode="auto">
            <a:xfrm>
              <a:off x="5903914" y="1061320"/>
              <a:ext cx="2895600" cy="631169"/>
            </a:xfrm>
            <a:prstGeom prst="rect">
              <a:avLst/>
            </a:prstGeom>
            <a:ln/>
            <a:extLst/>
          </p:spPr>
          <p:style>
            <a:lnRef idx="2">
              <a:schemeClr val="accent4">
                <a:shade val="50000"/>
              </a:schemeClr>
            </a:lnRef>
            <a:fillRef idx="1">
              <a:schemeClr val="accent4"/>
            </a:fillRef>
            <a:effectRef idx="0">
              <a:schemeClr val="accent4"/>
            </a:effectRef>
            <a:fontRef idx="minor">
              <a:schemeClr val="lt1"/>
            </a:fontRef>
          </p:style>
          <p:txBody>
            <a:bodyPr>
              <a:spAutoFit/>
            </a:bodyPr>
            <a:lstStyle>
              <a:defPPr>
                <a:defRPr lang="en-US"/>
              </a:defPPr>
              <a:lvl1pPr algn="ctr">
                <a:defRPr b="1" kern="1100" spc="-10">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GB" dirty="0"/>
                <a:t>Deterministic Forecast (ensemble mean) </a:t>
              </a:r>
            </a:p>
          </p:txBody>
        </p:sp>
        <p:sp>
          <p:nvSpPr>
            <p:cNvPr id="36" name="Line 21"/>
            <p:cNvSpPr>
              <a:spLocks noChangeShapeType="1"/>
            </p:cNvSpPr>
            <p:nvPr/>
          </p:nvSpPr>
          <p:spPr bwMode="auto">
            <a:xfrm flipH="1">
              <a:off x="7075488" y="1752600"/>
              <a:ext cx="533400" cy="1219200"/>
            </a:xfrm>
            <a:prstGeom prst="line">
              <a:avLst/>
            </a:prstGeom>
            <a:noFill/>
            <a:ln w="25400">
              <a:solidFill>
                <a:srgbClr val="000000"/>
              </a:solidFill>
              <a:round/>
              <a:headEnd/>
              <a:tailEnd type="triangle" w="lg" len="med"/>
            </a:ln>
            <a:extLst>
              <a:ext uri="{909E8E84-426E-40DD-AFC4-6F175D3DCCD1}">
                <a14:hiddenFill xmlns:a14="http://schemas.microsoft.com/office/drawing/2010/main">
                  <a:noFill/>
                </a14:hiddenFill>
              </a:ext>
            </a:extLst>
          </p:spPr>
          <p:txBody>
            <a:bodyPr wrap="none" anchor="ctr"/>
            <a:lstStyle/>
            <a:p>
              <a:endParaRPr lang="es-ES"/>
            </a:p>
          </p:txBody>
        </p:sp>
        <p:sp>
          <p:nvSpPr>
            <p:cNvPr id="37" name="Freeform 11"/>
            <p:cNvSpPr>
              <a:spLocks/>
            </p:cNvSpPr>
            <p:nvPr/>
          </p:nvSpPr>
          <p:spPr bwMode="auto">
            <a:xfrm>
              <a:off x="762000" y="3122612"/>
              <a:ext cx="6237288" cy="1014413"/>
            </a:xfrm>
            <a:custGeom>
              <a:avLst/>
              <a:gdLst>
                <a:gd name="T0" fmla="*/ 0 w 3947"/>
                <a:gd name="T1" fmla="*/ 2147483647 h 618"/>
                <a:gd name="T2" fmla="*/ 2147483647 w 3947"/>
                <a:gd name="T3" fmla="*/ 2147483647 h 618"/>
                <a:gd name="T4" fmla="*/ 2147483647 w 3947"/>
                <a:gd name="T5" fmla="*/ 2147483647 h 618"/>
                <a:gd name="T6" fmla="*/ 2147483647 w 3947"/>
                <a:gd name="T7" fmla="*/ 2147483647 h 618"/>
                <a:gd name="T8" fmla="*/ 2147483647 w 3947"/>
                <a:gd name="T9" fmla="*/ 2147483647 h 618"/>
                <a:gd name="T10" fmla="*/ 2147483647 w 3947"/>
                <a:gd name="T11" fmla="*/ 2147483647 h 618"/>
                <a:gd name="T12" fmla="*/ 2147483647 w 3947"/>
                <a:gd name="T13" fmla="*/ 2147483647 h 618"/>
                <a:gd name="T14" fmla="*/ 2147483647 w 3947"/>
                <a:gd name="T15" fmla="*/ 2147483647 h 618"/>
                <a:gd name="T16" fmla="*/ 2147483647 w 3947"/>
                <a:gd name="T17" fmla="*/ 2147483647 h 618"/>
                <a:gd name="T18" fmla="*/ 2147483647 w 3947"/>
                <a:gd name="T19" fmla="*/ 2147483647 h 618"/>
                <a:gd name="T20" fmla="*/ 2147483647 w 3947"/>
                <a:gd name="T21" fmla="*/ 2147483647 h 618"/>
                <a:gd name="T22" fmla="*/ 2147483647 w 3947"/>
                <a:gd name="T23" fmla="*/ 2147483647 h 618"/>
                <a:gd name="T24" fmla="*/ 2147483647 w 3947"/>
                <a:gd name="T25" fmla="*/ 2147483647 h 618"/>
                <a:gd name="T26" fmla="*/ 2147483647 w 3947"/>
                <a:gd name="T27" fmla="*/ 0 h 6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47"/>
                <a:gd name="T43" fmla="*/ 0 h 618"/>
                <a:gd name="T44" fmla="*/ 3947 w 3947"/>
                <a:gd name="T45" fmla="*/ 618 h 6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47" h="618">
                  <a:moveTo>
                    <a:pt x="0" y="618"/>
                  </a:moveTo>
                  <a:cubicBezTo>
                    <a:pt x="60" y="612"/>
                    <a:pt x="120" y="607"/>
                    <a:pt x="171" y="606"/>
                  </a:cubicBezTo>
                  <a:cubicBezTo>
                    <a:pt x="222" y="605"/>
                    <a:pt x="227" y="614"/>
                    <a:pt x="306" y="612"/>
                  </a:cubicBezTo>
                  <a:cubicBezTo>
                    <a:pt x="385" y="610"/>
                    <a:pt x="548" y="603"/>
                    <a:pt x="647" y="594"/>
                  </a:cubicBezTo>
                  <a:cubicBezTo>
                    <a:pt x="746" y="585"/>
                    <a:pt x="800" y="574"/>
                    <a:pt x="900" y="559"/>
                  </a:cubicBezTo>
                  <a:cubicBezTo>
                    <a:pt x="1000" y="544"/>
                    <a:pt x="1124" y="532"/>
                    <a:pt x="1247" y="506"/>
                  </a:cubicBezTo>
                  <a:cubicBezTo>
                    <a:pt x="1370" y="480"/>
                    <a:pt x="1514" y="421"/>
                    <a:pt x="1641" y="400"/>
                  </a:cubicBezTo>
                  <a:cubicBezTo>
                    <a:pt x="1768" y="379"/>
                    <a:pt x="1899" y="379"/>
                    <a:pt x="2012" y="377"/>
                  </a:cubicBezTo>
                  <a:cubicBezTo>
                    <a:pt x="2125" y="375"/>
                    <a:pt x="2224" y="377"/>
                    <a:pt x="2318" y="388"/>
                  </a:cubicBezTo>
                  <a:cubicBezTo>
                    <a:pt x="2412" y="399"/>
                    <a:pt x="2471" y="440"/>
                    <a:pt x="2577" y="441"/>
                  </a:cubicBezTo>
                  <a:cubicBezTo>
                    <a:pt x="2683" y="442"/>
                    <a:pt x="2814" y="424"/>
                    <a:pt x="2953" y="394"/>
                  </a:cubicBezTo>
                  <a:cubicBezTo>
                    <a:pt x="3092" y="364"/>
                    <a:pt x="3291" y="308"/>
                    <a:pt x="3412" y="259"/>
                  </a:cubicBezTo>
                  <a:cubicBezTo>
                    <a:pt x="3533" y="210"/>
                    <a:pt x="3588" y="143"/>
                    <a:pt x="3677" y="100"/>
                  </a:cubicBezTo>
                  <a:cubicBezTo>
                    <a:pt x="3766" y="57"/>
                    <a:pt x="3902" y="18"/>
                    <a:pt x="3947" y="0"/>
                  </a:cubicBezTo>
                </a:path>
              </a:pathLst>
            </a:custGeom>
            <a:noFill/>
            <a:ln w="38100">
              <a:solidFill>
                <a:srgbClr val="FF6600"/>
              </a:solidFill>
              <a:round/>
              <a:headEnd/>
              <a:tailEnd/>
            </a:ln>
          </p:spPr>
          <p:txBody>
            <a:bodyPr wrap="none" anchor="ctr"/>
            <a:lstStyle/>
            <a:p>
              <a:endParaRPr lang="es-ES"/>
            </a:p>
          </p:txBody>
        </p:sp>
      </p:grpSp>
      <p:sp>
        <p:nvSpPr>
          <p:cNvPr id="38" name="Text Box 22"/>
          <p:cNvSpPr txBox="1">
            <a:spLocks noChangeArrowheads="1"/>
          </p:cNvSpPr>
          <p:nvPr/>
        </p:nvSpPr>
        <p:spPr bwMode="auto">
          <a:xfrm>
            <a:off x="-36512" y="5126038"/>
            <a:ext cx="1683296" cy="707886"/>
          </a:xfrm>
          <a:prstGeom prst="rect">
            <a:avLst/>
          </a:prstGeom>
          <a:noFill/>
          <a:ln>
            <a:noFill/>
          </a:ln>
          <a:effectLst/>
          <a:extLst/>
        </p:spPr>
        <p:txBody>
          <a:bodyPr wrap="square">
            <a:spAutoFit/>
          </a:bodyPr>
          <a:ls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a:lstStyle>
          <a:p>
            <a:pPr algn="ctr" eaLnBrk="0" hangingPunct="0">
              <a:spcBef>
                <a:spcPct val="50000"/>
              </a:spcBef>
              <a:defRPr/>
            </a:pPr>
            <a:r>
              <a:rPr lang="en-GB" sz="2000" dirty="0" smtClean="0">
                <a:solidFill>
                  <a:srgbClr val="404040"/>
                </a:solidFill>
                <a:latin typeface="+mn-lt"/>
              </a:rPr>
              <a:t>Initial </a:t>
            </a:r>
            <a:r>
              <a:rPr lang="en-GB" sz="2000" dirty="0" smtClean="0">
                <a:solidFill>
                  <a:srgbClr val="404040"/>
                </a:solidFill>
                <a:latin typeface="+mn-lt"/>
              </a:rPr>
              <a:t>conditions</a:t>
            </a:r>
            <a:endParaRPr lang="en-GB" sz="2000" dirty="0">
              <a:solidFill>
                <a:srgbClr val="404040"/>
              </a:solidFill>
              <a:latin typeface="+mn-lt"/>
            </a:endParaRPr>
          </a:p>
        </p:txBody>
      </p:sp>
      <p:sp>
        <p:nvSpPr>
          <p:cNvPr id="39" name="Line 23"/>
          <p:cNvSpPr>
            <a:spLocks noChangeShapeType="1"/>
          </p:cNvSpPr>
          <p:nvPr/>
        </p:nvSpPr>
        <p:spPr bwMode="auto">
          <a:xfrm flipH="1" flipV="1">
            <a:off x="750888" y="4365625"/>
            <a:ext cx="76200" cy="781050"/>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40" name="Freeform 24"/>
          <p:cNvSpPr>
            <a:spLocks/>
          </p:cNvSpPr>
          <p:nvPr/>
        </p:nvSpPr>
        <p:spPr bwMode="auto">
          <a:xfrm>
            <a:off x="690563" y="3654425"/>
            <a:ext cx="6480175" cy="1138238"/>
          </a:xfrm>
          <a:custGeom>
            <a:avLst/>
            <a:gdLst>
              <a:gd name="T0" fmla="*/ 0 w 4082"/>
              <a:gd name="T1" fmla="*/ 2147483647 h 700"/>
              <a:gd name="T2" fmla="*/ 2147483647 w 4082"/>
              <a:gd name="T3" fmla="*/ 2147483647 h 700"/>
              <a:gd name="T4" fmla="*/ 2147483647 w 4082"/>
              <a:gd name="T5" fmla="*/ 2147483647 h 700"/>
              <a:gd name="T6" fmla="*/ 2147483647 w 4082"/>
              <a:gd name="T7" fmla="*/ 2147483647 h 700"/>
              <a:gd name="T8" fmla="*/ 2147483647 w 4082"/>
              <a:gd name="T9" fmla="*/ 2147483647 h 700"/>
              <a:gd name="T10" fmla="*/ 2147483647 w 4082"/>
              <a:gd name="T11" fmla="*/ 2147483647 h 700"/>
              <a:gd name="T12" fmla="*/ 2147483647 w 4082"/>
              <a:gd name="T13" fmla="*/ 2147483647 h 700"/>
              <a:gd name="T14" fmla="*/ 0 60000 65536"/>
              <a:gd name="T15" fmla="*/ 0 60000 65536"/>
              <a:gd name="T16" fmla="*/ 0 60000 65536"/>
              <a:gd name="T17" fmla="*/ 0 60000 65536"/>
              <a:gd name="T18" fmla="*/ 0 60000 65536"/>
              <a:gd name="T19" fmla="*/ 0 60000 65536"/>
              <a:gd name="T20" fmla="*/ 0 60000 65536"/>
              <a:gd name="T21" fmla="*/ 0 w 4082"/>
              <a:gd name="T22" fmla="*/ 0 h 700"/>
              <a:gd name="T23" fmla="*/ 4082 w 4082"/>
              <a:gd name="T24" fmla="*/ 700 h 7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82" h="700">
                <a:moveTo>
                  <a:pt x="0" y="303"/>
                </a:moveTo>
                <a:cubicBezTo>
                  <a:pt x="94" y="312"/>
                  <a:pt x="189" y="322"/>
                  <a:pt x="397" y="303"/>
                </a:cubicBezTo>
                <a:cubicBezTo>
                  <a:pt x="605" y="284"/>
                  <a:pt x="945" y="236"/>
                  <a:pt x="1247" y="189"/>
                </a:cubicBezTo>
                <a:cubicBezTo>
                  <a:pt x="1549" y="142"/>
                  <a:pt x="1956" y="38"/>
                  <a:pt x="2211" y="19"/>
                </a:cubicBezTo>
                <a:cubicBezTo>
                  <a:pt x="2466" y="0"/>
                  <a:pt x="2532" y="19"/>
                  <a:pt x="2778" y="76"/>
                </a:cubicBezTo>
                <a:cubicBezTo>
                  <a:pt x="3024" y="133"/>
                  <a:pt x="3468" y="255"/>
                  <a:pt x="3685" y="359"/>
                </a:cubicBezTo>
                <a:cubicBezTo>
                  <a:pt x="3902" y="463"/>
                  <a:pt x="4016" y="643"/>
                  <a:pt x="4082" y="70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1" name="Freeform 34"/>
          <p:cNvSpPr>
            <a:spLocks/>
          </p:cNvSpPr>
          <p:nvPr/>
        </p:nvSpPr>
        <p:spPr bwMode="auto">
          <a:xfrm>
            <a:off x="869950" y="3576638"/>
            <a:ext cx="5491163" cy="569912"/>
          </a:xfrm>
          <a:custGeom>
            <a:avLst/>
            <a:gdLst>
              <a:gd name="T0" fmla="*/ 0 w 3459"/>
              <a:gd name="T1" fmla="*/ 2147483647 h 351"/>
              <a:gd name="T2" fmla="*/ 2147483647 w 3459"/>
              <a:gd name="T3" fmla="*/ 2147483647 h 351"/>
              <a:gd name="T4" fmla="*/ 2147483647 w 3459"/>
              <a:gd name="T5" fmla="*/ 2147483647 h 351"/>
              <a:gd name="T6" fmla="*/ 2147483647 w 3459"/>
              <a:gd name="T7" fmla="*/ 2147483647 h 351"/>
              <a:gd name="T8" fmla="*/ 0 60000 65536"/>
              <a:gd name="T9" fmla="*/ 0 60000 65536"/>
              <a:gd name="T10" fmla="*/ 0 60000 65536"/>
              <a:gd name="T11" fmla="*/ 0 60000 65536"/>
              <a:gd name="T12" fmla="*/ 0 w 3459"/>
              <a:gd name="T13" fmla="*/ 0 h 351"/>
              <a:gd name="T14" fmla="*/ 3459 w 3459"/>
              <a:gd name="T15" fmla="*/ 351 h 351"/>
            </a:gdLst>
            <a:ahLst/>
            <a:cxnLst>
              <a:cxn ang="T8">
                <a:pos x="T0" y="T1"/>
              </a:cxn>
              <a:cxn ang="T9">
                <a:pos x="T2" y="T3"/>
              </a:cxn>
              <a:cxn ang="T10">
                <a:pos x="T4" y="T5"/>
              </a:cxn>
              <a:cxn ang="T11">
                <a:pos x="T6" y="T7"/>
              </a:cxn>
            </a:cxnLst>
            <a:rect l="T12" t="T13" r="T14" b="T15"/>
            <a:pathLst>
              <a:path w="3459" h="351">
                <a:moveTo>
                  <a:pt x="0" y="351"/>
                </a:moveTo>
                <a:cubicBezTo>
                  <a:pt x="449" y="294"/>
                  <a:pt x="898" y="238"/>
                  <a:pt x="1304" y="181"/>
                </a:cubicBezTo>
                <a:cubicBezTo>
                  <a:pt x="1710" y="124"/>
                  <a:pt x="2079" y="20"/>
                  <a:pt x="2438" y="10"/>
                </a:cubicBezTo>
                <a:cubicBezTo>
                  <a:pt x="2797" y="0"/>
                  <a:pt x="3128" y="62"/>
                  <a:pt x="3459" y="124"/>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2" name="CasellaDiTesto 71"/>
          <p:cNvSpPr txBox="1">
            <a:spLocks noChangeArrowheads="1"/>
          </p:cNvSpPr>
          <p:nvPr/>
        </p:nvSpPr>
        <p:spPr bwMode="auto">
          <a:xfrm>
            <a:off x="152400" y="1092200"/>
            <a:ext cx="4419600" cy="896938"/>
          </a:xfrm>
          <a:prstGeom prst="rect">
            <a:avLst/>
          </a:prstGeom>
          <a:noFill/>
          <a:ln w="9525">
            <a:noFill/>
            <a:miter lim="800000"/>
            <a:headEnd/>
            <a:tailEnd/>
          </a:ln>
        </p:spPr>
        <p:txBody>
          <a:bodyPr>
            <a:spAutoFit/>
          </a:bodyPr>
          <a:ls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a:lstStyle>
          <a:p>
            <a:pPr>
              <a:defRPr/>
            </a:pPr>
            <a:r>
              <a:rPr lang="en-GB" sz="1700" dirty="0" smtClean="0">
                <a:solidFill>
                  <a:schemeClr val="accent3"/>
                </a:solidFill>
              </a:rPr>
              <a:t>Uncertainties on initial data could be large. To supply for this issue: ensemble technique with perturbed initial conditions.</a:t>
            </a:r>
            <a:endParaRPr lang="en-GB" sz="1700" dirty="0">
              <a:solidFill>
                <a:schemeClr val="accent3"/>
              </a:solidFill>
            </a:endParaRPr>
          </a:p>
        </p:txBody>
      </p:sp>
      <p:sp>
        <p:nvSpPr>
          <p:cNvPr id="43" name="CasellaDiTesto 72"/>
          <p:cNvSpPr txBox="1">
            <a:spLocks noChangeArrowheads="1"/>
          </p:cNvSpPr>
          <p:nvPr/>
        </p:nvSpPr>
        <p:spPr bwMode="auto">
          <a:xfrm>
            <a:off x="2987824" y="6642100"/>
            <a:ext cx="61561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a:solidFill>
                  <a:schemeClr val="tx1"/>
                </a:solidFill>
                <a:latin typeface="Arial" pitchFamily="34" charset="0"/>
                <a:ea typeface="ＭＳ Ｐゴシック" pitchFamily="34" charset="-128"/>
              </a:defRPr>
            </a:lvl1pPr>
            <a:lvl2pPr marL="742950" indent="-285750" defTabSz="457200" eaLnBrk="0" hangingPunct="0">
              <a:defRPr>
                <a:solidFill>
                  <a:schemeClr val="tx1"/>
                </a:solidFill>
                <a:latin typeface="Arial" pitchFamily="34" charset="0"/>
                <a:ea typeface="ＭＳ Ｐゴシック" pitchFamily="34" charset="-128"/>
              </a:defRPr>
            </a:lvl2pPr>
            <a:lvl3pPr marL="1143000" indent="-228600" defTabSz="457200" eaLnBrk="0" hangingPunct="0">
              <a:defRPr>
                <a:solidFill>
                  <a:schemeClr val="tx1"/>
                </a:solidFill>
                <a:latin typeface="Arial" pitchFamily="34" charset="0"/>
                <a:ea typeface="ＭＳ Ｐゴシック" pitchFamily="34" charset="-128"/>
              </a:defRPr>
            </a:lvl3pPr>
            <a:lvl4pPr marL="1600200" indent="-228600" defTabSz="457200" eaLnBrk="0" hangingPunct="0">
              <a:defRPr>
                <a:solidFill>
                  <a:schemeClr val="tx1"/>
                </a:solidFill>
                <a:latin typeface="Arial" pitchFamily="34" charset="0"/>
                <a:ea typeface="ＭＳ Ｐゴシック" pitchFamily="34" charset="-128"/>
              </a:defRPr>
            </a:lvl4pPr>
            <a:lvl5pPr marL="2057400" indent="-228600" defTabSz="4572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r" eaLnBrk="1" hangingPunct="1"/>
            <a:r>
              <a:rPr lang="it-IT" altLang="es-ES" sz="1600" dirty="0" smtClean="0">
                <a:solidFill>
                  <a:schemeClr val="accent2"/>
                </a:solidFill>
              </a:rPr>
              <a:t>Source: S.Gualdi readapted </a:t>
            </a:r>
            <a:r>
              <a:rPr lang="it-IT" altLang="es-ES" sz="1600" dirty="0">
                <a:solidFill>
                  <a:schemeClr val="accent2"/>
                </a:solidFill>
              </a:rPr>
              <a:t>from Trzaska </a:t>
            </a:r>
            <a:r>
              <a:rPr lang="it-IT" altLang="es-ES" sz="1200" dirty="0">
                <a:solidFill>
                  <a:schemeClr val="accent2"/>
                </a:solidFill>
              </a:rPr>
              <a:t>(http://portal.iri.columbia.edu) </a:t>
            </a:r>
          </a:p>
        </p:txBody>
      </p:sp>
      <p:grpSp>
        <p:nvGrpSpPr>
          <p:cNvPr id="44" name="Gruppo 85"/>
          <p:cNvGrpSpPr>
            <a:grpSpLocks/>
          </p:cNvGrpSpPr>
          <p:nvPr/>
        </p:nvGrpSpPr>
        <p:grpSpPr bwMode="auto">
          <a:xfrm>
            <a:off x="4076700" y="2184400"/>
            <a:ext cx="3879850" cy="3999131"/>
            <a:chOff x="4076700" y="2133600"/>
            <a:chExt cx="3879850" cy="3907872"/>
          </a:xfrm>
        </p:grpSpPr>
        <p:sp>
          <p:nvSpPr>
            <p:cNvPr id="49" name="Line 13"/>
            <p:cNvSpPr>
              <a:spLocks noChangeShapeType="1"/>
            </p:cNvSpPr>
            <p:nvPr/>
          </p:nvSpPr>
          <p:spPr bwMode="auto">
            <a:xfrm flipV="1">
              <a:off x="5562600" y="3962399"/>
              <a:ext cx="1143000" cy="1523999"/>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50" name="Line 13"/>
            <p:cNvSpPr>
              <a:spLocks noChangeShapeType="1"/>
            </p:cNvSpPr>
            <p:nvPr/>
          </p:nvSpPr>
          <p:spPr bwMode="auto">
            <a:xfrm flipV="1">
              <a:off x="5562600" y="2743199"/>
              <a:ext cx="1143000" cy="2743199"/>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45" name="Freeform 8"/>
            <p:cNvSpPr>
              <a:spLocks/>
            </p:cNvSpPr>
            <p:nvPr/>
          </p:nvSpPr>
          <p:spPr bwMode="auto">
            <a:xfrm>
              <a:off x="6400800" y="4495800"/>
              <a:ext cx="1555750" cy="1231900"/>
            </a:xfrm>
            <a:custGeom>
              <a:avLst/>
              <a:gdLst>
                <a:gd name="T0" fmla="*/ 2147483647 w 1359"/>
                <a:gd name="T1" fmla="*/ 2147483647 h 2336"/>
                <a:gd name="T2" fmla="*/ 2147483647 w 1359"/>
                <a:gd name="T3" fmla="*/ 2147483647 h 2336"/>
                <a:gd name="T4" fmla="*/ 2147483647 w 1359"/>
                <a:gd name="T5" fmla="*/ 2147483647 h 2336"/>
                <a:gd name="T6" fmla="*/ 2147483647 w 1359"/>
                <a:gd name="T7" fmla="*/ 2147483647 h 2336"/>
                <a:gd name="T8" fmla="*/ 2147483647 w 1359"/>
                <a:gd name="T9" fmla="*/ 2147483647 h 2336"/>
                <a:gd name="T10" fmla="*/ 2147483647 w 1359"/>
                <a:gd name="T11" fmla="*/ 2147483647 h 2336"/>
                <a:gd name="T12" fmla="*/ 2147483647 w 1359"/>
                <a:gd name="T13" fmla="*/ 2147483647 h 2336"/>
                <a:gd name="T14" fmla="*/ 2147483647 w 1359"/>
                <a:gd name="T15" fmla="*/ 2147483647 h 2336"/>
                <a:gd name="T16" fmla="*/ 2147483647 w 1359"/>
                <a:gd name="T17" fmla="*/ 2147483647 h 2336"/>
                <a:gd name="T18" fmla="*/ 2147483647 w 1359"/>
                <a:gd name="T19" fmla="*/ 2147483647 h 2336"/>
                <a:gd name="T20" fmla="*/ 2147483647 w 1359"/>
                <a:gd name="T21" fmla="*/ 2147483647 h 2336"/>
                <a:gd name="T22" fmla="*/ 2147483647 w 1359"/>
                <a:gd name="T23" fmla="*/ 2147483647 h 2336"/>
                <a:gd name="T24" fmla="*/ 2147483647 w 1359"/>
                <a:gd name="T25" fmla="*/ 2147483647 h 2336"/>
                <a:gd name="T26" fmla="*/ 2147483647 w 1359"/>
                <a:gd name="T27" fmla="*/ 2147483647 h 2336"/>
                <a:gd name="T28" fmla="*/ 2147483647 w 1359"/>
                <a:gd name="T29" fmla="*/ 2147483647 h 2336"/>
                <a:gd name="T30" fmla="*/ 2147483647 w 1359"/>
                <a:gd name="T31" fmla="*/ 2147483647 h 2336"/>
                <a:gd name="T32" fmla="*/ 2147483647 w 1359"/>
                <a:gd name="T33" fmla="*/ 2147483647 h 2336"/>
                <a:gd name="T34" fmla="*/ 2147483647 w 1359"/>
                <a:gd name="T35" fmla="*/ 2147483647 h 2336"/>
                <a:gd name="T36" fmla="*/ 2147483647 w 1359"/>
                <a:gd name="T37" fmla="*/ 2147483647 h 2336"/>
                <a:gd name="T38" fmla="*/ 2147483647 w 1359"/>
                <a:gd name="T39" fmla="*/ 2147483647 h 2336"/>
                <a:gd name="T40" fmla="*/ 2147483647 w 1359"/>
                <a:gd name="T41" fmla="*/ 2147483647 h 2336"/>
                <a:gd name="T42" fmla="*/ 2147483647 w 1359"/>
                <a:gd name="T43" fmla="*/ 2147483647 h 2336"/>
                <a:gd name="T44" fmla="*/ 2147483647 w 1359"/>
                <a:gd name="T45" fmla="*/ 2147483647 h 2336"/>
                <a:gd name="T46" fmla="*/ 2147483647 w 1359"/>
                <a:gd name="T47" fmla="*/ 2147483647 h 2336"/>
                <a:gd name="T48" fmla="*/ 2147483647 w 1359"/>
                <a:gd name="T49" fmla="*/ 2147483647 h 2336"/>
                <a:gd name="T50" fmla="*/ 2147483647 w 1359"/>
                <a:gd name="T51" fmla="*/ 2147483647 h 2336"/>
                <a:gd name="T52" fmla="*/ 2147483647 w 1359"/>
                <a:gd name="T53" fmla="*/ 2147483647 h 2336"/>
                <a:gd name="T54" fmla="*/ 2147483647 w 1359"/>
                <a:gd name="T55" fmla="*/ 2147483647 h 2336"/>
                <a:gd name="T56" fmla="*/ 2147483647 w 1359"/>
                <a:gd name="T57" fmla="*/ 2147483647 h 2336"/>
                <a:gd name="T58" fmla="*/ 2147483647 w 1359"/>
                <a:gd name="T59" fmla="*/ 2147483647 h 2336"/>
                <a:gd name="T60" fmla="*/ 2147483647 w 1359"/>
                <a:gd name="T61" fmla="*/ 2147483647 h 2336"/>
                <a:gd name="T62" fmla="*/ 2147483647 w 1359"/>
                <a:gd name="T63" fmla="*/ 2147483647 h 2336"/>
                <a:gd name="T64" fmla="*/ 2147483647 w 1359"/>
                <a:gd name="T65" fmla="*/ 2147483647 h 2336"/>
                <a:gd name="T66" fmla="*/ 2147483647 w 1359"/>
                <a:gd name="T67" fmla="*/ 2147483647 h 2336"/>
                <a:gd name="T68" fmla="*/ 2147483647 w 1359"/>
                <a:gd name="T69" fmla="*/ 2147483647 h 2336"/>
                <a:gd name="T70" fmla="*/ 0 w 1359"/>
                <a:gd name="T71" fmla="*/ 2147483647 h 2336"/>
                <a:gd name="T72" fmla="*/ 2147483647 w 1359"/>
                <a:gd name="T73" fmla="*/ 2147483647 h 2336"/>
                <a:gd name="T74" fmla="*/ 2147483647 w 1359"/>
                <a:gd name="T75" fmla="*/ 2147483647 h 2336"/>
                <a:gd name="T76" fmla="*/ 2147483647 w 1359"/>
                <a:gd name="T77" fmla="*/ 2147483647 h 2336"/>
                <a:gd name="T78" fmla="*/ 2147483647 w 1359"/>
                <a:gd name="T79" fmla="*/ 2147483647 h 2336"/>
                <a:gd name="T80" fmla="*/ 2147483647 w 1359"/>
                <a:gd name="T81" fmla="*/ 2147483647 h 2336"/>
                <a:gd name="T82" fmla="*/ 2147483647 w 1359"/>
                <a:gd name="T83" fmla="*/ 2147483647 h 2336"/>
                <a:gd name="T84" fmla="*/ 2147483647 w 1359"/>
                <a:gd name="T85" fmla="*/ 2147483647 h 2336"/>
                <a:gd name="T86" fmla="*/ 2147483647 w 1359"/>
                <a:gd name="T87" fmla="*/ 2147483647 h 2336"/>
                <a:gd name="T88" fmla="*/ 2147483647 w 1359"/>
                <a:gd name="T89" fmla="*/ 2147483647 h 2336"/>
                <a:gd name="T90" fmla="*/ 2147483647 w 1359"/>
                <a:gd name="T91" fmla="*/ 2147483647 h 2336"/>
                <a:gd name="T92" fmla="*/ 2147483647 w 1359"/>
                <a:gd name="T93" fmla="*/ 2147483647 h 2336"/>
                <a:gd name="T94" fmla="*/ 2147483647 w 1359"/>
                <a:gd name="T95" fmla="*/ 2147483647 h 2336"/>
                <a:gd name="T96" fmla="*/ 2147483647 w 1359"/>
                <a:gd name="T97" fmla="*/ 0 h 2336"/>
                <a:gd name="T98" fmla="*/ 2147483647 w 1359"/>
                <a:gd name="T99" fmla="*/ 0 h 2336"/>
                <a:gd name="T100" fmla="*/ 2147483647 w 1359"/>
                <a:gd name="T101" fmla="*/ 2147483647 h 23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59"/>
                <a:gd name="T154" fmla="*/ 0 h 2336"/>
                <a:gd name="T155" fmla="*/ 1359 w 1359"/>
                <a:gd name="T156" fmla="*/ 2336 h 23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59" h="2336">
                  <a:moveTo>
                    <a:pt x="747" y="24"/>
                  </a:moveTo>
                  <a:lnTo>
                    <a:pt x="877" y="41"/>
                  </a:lnTo>
                  <a:lnTo>
                    <a:pt x="971" y="106"/>
                  </a:lnTo>
                  <a:lnTo>
                    <a:pt x="1018" y="171"/>
                  </a:lnTo>
                  <a:lnTo>
                    <a:pt x="1047" y="229"/>
                  </a:lnTo>
                  <a:lnTo>
                    <a:pt x="1083" y="329"/>
                  </a:lnTo>
                  <a:lnTo>
                    <a:pt x="1089" y="435"/>
                  </a:lnTo>
                  <a:lnTo>
                    <a:pt x="1106" y="559"/>
                  </a:lnTo>
                  <a:lnTo>
                    <a:pt x="1118" y="665"/>
                  </a:lnTo>
                  <a:lnTo>
                    <a:pt x="1136" y="771"/>
                  </a:lnTo>
                  <a:lnTo>
                    <a:pt x="1124" y="982"/>
                  </a:lnTo>
                  <a:lnTo>
                    <a:pt x="1100" y="1212"/>
                  </a:lnTo>
                  <a:cubicBezTo>
                    <a:pt x="1093" y="1363"/>
                    <a:pt x="1094" y="1298"/>
                    <a:pt x="1094" y="1406"/>
                  </a:cubicBezTo>
                  <a:lnTo>
                    <a:pt x="1159" y="1535"/>
                  </a:lnTo>
                  <a:cubicBezTo>
                    <a:pt x="1188" y="1576"/>
                    <a:pt x="1220" y="1616"/>
                    <a:pt x="1247" y="1659"/>
                  </a:cubicBezTo>
                  <a:cubicBezTo>
                    <a:pt x="1257" y="1675"/>
                    <a:pt x="1262" y="1695"/>
                    <a:pt x="1271" y="1712"/>
                  </a:cubicBezTo>
                  <a:cubicBezTo>
                    <a:pt x="1274" y="1718"/>
                    <a:pt x="1283" y="1730"/>
                    <a:pt x="1283" y="1730"/>
                  </a:cubicBezTo>
                  <a:cubicBezTo>
                    <a:pt x="1315" y="1785"/>
                    <a:pt x="1341" y="1815"/>
                    <a:pt x="1341" y="1877"/>
                  </a:cubicBezTo>
                  <a:lnTo>
                    <a:pt x="1359" y="2018"/>
                  </a:lnTo>
                  <a:lnTo>
                    <a:pt x="1318" y="2118"/>
                  </a:lnTo>
                  <a:cubicBezTo>
                    <a:pt x="1298" y="2146"/>
                    <a:pt x="1283" y="2170"/>
                    <a:pt x="1259" y="2194"/>
                  </a:cubicBezTo>
                  <a:cubicBezTo>
                    <a:pt x="1221" y="2232"/>
                    <a:pt x="1238" y="2203"/>
                    <a:pt x="1224" y="2230"/>
                  </a:cubicBezTo>
                  <a:cubicBezTo>
                    <a:pt x="1191" y="2251"/>
                    <a:pt x="1158" y="2273"/>
                    <a:pt x="1124" y="2294"/>
                  </a:cubicBezTo>
                  <a:cubicBezTo>
                    <a:pt x="1119" y="2297"/>
                    <a:pt x="1076" y="2324"/>
                    <a:pt x="1065" y="2324"/>
                  </a:cubicBezTo>
                  <a:lnTo>
                    <a:pt x="930" y="2336"/>
                  </a:lnTo>
                  <a:lnTo>
                    <a:pt x="700" y="2294"/>
                  </a:lnTo>
                  <a:lnTo>
                    <a:pt x="571" y="2236"/>
                  </a:lnTo>
                  <a:lnTo>
                    <a:pt x="483" y="2153"/>
                  </a:lnTo>
                  <a:cubicBezTo>
                    <a:pt x="459" y="2112"/>
                    <a:pt x="433" y="2072"/>
                    <a:pt x="412" y="2030"/>
                  </a:cubicBezTo>
                  <a:cubicBezTo>
                    <a:pt x="400" y="2006"/>
                    <a:pt x="394" y="1953"/>
                    <a:pt x="394" y="1953"/>
                  </a:cubicBezTo>
                  <a:lnTo>
                    <a:pt x="353" y="1794"/>
                  </a:lnTo>
                  <a:lnTo>
                    <a:pt x="300" y="1688"/>
                  </a:lnTo>
                  <a:lnTo>
                    <a:pt x="212" y="1618"/>
                  </a:lnTo>
                  <a:lnTo>
                    <a:pt x="130" y="1559"/>
                  </a:lnTo>
                  <a:lnTo>
                    <a:pt x="71" y="1488"/>
                  </a:lnTo>
                  <a:lnTo>
                    <a:pt x="0" y="1230"/>
                  </a:lnTo>
                  <a:lnTo>
                    <a:pt x="6" y="1147"/>
                  </a:lnTo>
                  <a:lnTo>
                    <a:pt x="65" y="953"/>
                  </a:lnTo>
                  <a:lnTo>
                    <a:pt x="94" y="924"/>
                  </a:lnTo>
                  <a:cubicBezTo>
                    <a:pt x="127" y="882"/>
                    <a:pt x="155" y="841"/>
                    <a:pt x="194" y="806"/>
                  </a:cubicBezTo>
                  <a:cubicBezTo>
                    <a:pt x="212" y="790"/>
                    <a:pt x="242" y="776"/>
                    <a:pt x="253" y="753"/>
                  </a:cubicBezTo>
                  <a:lnTo>
                    <a:pt x="330" y="647"/>
                  </a:lnTo>
                  <a:lnTo>
                    <a:pt x="365" y="524"/>
                  </a:lnTo>
                  <a:cubicBezTo>
                    <a:pt x="370" y="489"/>
                    <a:pt x="377" y="459"/>
                    <a:pt x="377" y="424"/>
                  </a:cubicBezTo>
                  <a:lnTo>
                    <a:pt x="341" y="247"/>
                  </a:lnTo>
                  <a:lnTo>
                    <a:pt x="283" y="171"/>
                  </a:lnTo>
                  <a:lnTo>
                    <a:pt x="300" y="112"/>
                  </a:lnTo>
                  <a:lnTo>
                    <a:pt x="424" y="24"/>
                  </a:lnTo>
                  <a:cubicBezTo>
                    <a:pt x="467" y="19"/>
                    <a:pt x="504" y="0"/>
                    <a:pt x="547" y="0"/>
                  </a:cubicBezTo>
                  <a:cubicBezTo>
                    <a:pt x="580" y="0"/>
                    <a:pt x="614" y="0"/>
                    <a:pt x="647" y="0"/>
                  </a:cubicBezTo>
                  <a:lnTo>
                    <a:pt x="747" y="24"/>
                  </a:lnTo>
                  <a:close/>
                </a:path>
              </a:pathLst>
            </a:custGeom>
            <a:solidFill>
              <a:schemeClr val="bg2">
                <a:alpha val="50195"/>
              </a:schemeClr>
            </a:solidFill>
            <a:ln w="12700">
              <a:solidFill>
                <a:srgbClr val="000000"/>
              </a:solidFill>
              <a:round/>
              <a:headEnd/>
              <a:tailEnd/>
            </a:ln>
          </p:spPr>
          <p:txBody>
            <a:bodyPr wrap="none" anchor="ctr"/>
            <a:lstStyle/>
            <a:p>
              <a:endParaRPr lang="es-ES"/>
            </a:p>
          </p:txBody>
        </p:sp>
        <p:grpSp>
          <p:nvGrpSpPr>
            <p:cNvPr id="46" name="Gruppo 77"/>
            <p:cNvGrpSpPr>
              <a:grpSpLocks/>
            </p:cNvGrpSpPr>
            <p:nvPr/>
          </p:nvGrpSpPr>
          <p:grpSpPr bwMode="auto">
            <a:xfrm>
              <a:off x="4076700" y="5257798"/>
              <a:ext cx="2552700" cy="783674"/>
              <a:chOff x="4076700" y="5257798"/>
              <a:chExt cx="2552700" cy="783674"/>
            </a:xfrm>
          </p:grpSpPr>
          <p:sp>
            <p:nvSpPr>
              <p:cNvPr id="52" name="Line 13"/>
              <p:cNvSpPr>
                <a:spLocks noChangeShapeType="1"/>
              </p:cNvSpPr>
              <p:nvPr/>
            </p:nvSpPr>
            <p:spPr bwMode="auto">
              <a:xfrm flipV="1">
                <a:off x="5562600" y="5257798"/>
                <a:ext cx="1066800" cy="228601"/>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51" name="Text Box 20"/>
              <p:cNvSpPr txBox="1">
                <a:spLocks noChangeArrowheads="1"/>
              </p:cNvSpPr>
              <p:nvPr/>
            </p:nvSpPr>
            <p:spPr bwMode="auto">
              <a:xfrm>
                <a:off x="4076700" y="5409890"/>
                <a:ext cx="2476500" cy="631582"/>
              </a:xfrm>
              <a:prstGeom prst="rect">
                <a:avLst/>
              </a:prstGeom>
              <a:ln/>
              <a:extLst/>
            </p:spPr>
            <p:style>
              <a:lnRef idx="2">
                <a:schemeClr val="accent4">
                  <a:shade val="50000"/>
                </a:schemeClr>
              </a:lnRef>
              <a:fillRef idx="1">
                <a:schemeClr val="accent4"/>
              </a:fillRef>
              <a:effectRef idx="0">
                <a:schemeClr val="accent4"/>
              </a:effectRef>
              <a:fontRef idx="minor">
                <a:schemeClr val="lt1"/>
              </a:fontRef>
            </p:style>
            <p:txBody>
              <a:bodyPr>
                <a:spAutoFit/>
              </a:bodyPr>
              <a:lstStyle>
                <a:defPPr>
                  <a:defRPr lang="en-US"/>
                </a:defPPr>
                <a:lvl1pPr algn="ctr">
                  <a:defRPr b="1" kern="1100" spc="-10">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GB" dirty="0"/>
                  <a:t>Probabilistic Forecast </a:t>
                </a:r>
              </a:p>
            </p:txBody>
          </p:sp>
        </p:grpSp>
        <p:sp>
          <p:nvSpPr>
            <p:cNvPr id="47" name="Freeform 8"/>
            <p:cNvSpPr>
              <a:spLocks/>
            </p:cNvSpPr>
            <p:nvPr/>
          </p:nvSpPr>
          <p:spPr bwMode="auto">
            <a:xfrm rot="-333909">
              <a:off x="6553200" y="2133600"/>
              <a:ext cx="914400" cy="914400"/>
            </a:xfrm>
            <a:custGeom>
              <a:avLst/>
              <a:gdLst>
                <a:gd name="T0" fmla="*/ 2147483647 w 1359"/>
                <a:gd name="T1" fmla="*/ 2147483647 h 2336"/>
                <a:gd name="T2" fmla="*/ 2147483647 w 1359"/>
                <a:gd name="T3" fmla="*/ 2147483647 h 2336"/>
                <a:gd name="T4" fmla="*/ 2147483647 w 1359"/>
                <a:gd name="T5" fmla="*/ 2147483647 h 2336"/>
                <a:gd name="T6" fmla="*/ 2147483647 w 1359"/>
                <a:gd name="T7" fmla="*/ 2147483647 h 2336"/>
                <a:gd name="T8" fmla="*/ 2147483647 w 1359"/>
                <a:gd name="T9" fmla="*/ 2147483647 h 2336"/>
                <a:gd name="T10" fmla="*/ 2147483647 w 1359"/>
                <a:gd name="T11" fmla="*/ 2147483647 h 2336"/>
                <a:gd name="T12" fmla="*/ 2147483647 w 1359"/>
                <a:gd name="T13" fmla="*/ 2147483647 h 2336"/>
                <a:gd name="T14" fmla="*/ 2147483647 w 1359"/>
                <a:gd name="T15" fmla="*/ 2147483647 h 2336"/>
                <a:gd name="T16" fmla="*/ 2147483647 w 1359"/>
                <a:gd name="T17" fmla="*/ 2147483647 h 2336"/>
                <a:gd name="T18" fmla="*/ 2147483647 w 1359"/>
                <a:gd name="T19" fmla="*/ 2147483647 h 2336"/>
                <a:gd name="T20" fmla="*/ 2147483647 w 1359"/>
                <a:gd name="T21" fmla="*/ 2147483647 h 2336"/>
                <a:gd name="T22" fmla="*/ 2147483647 w 1359"/>
                <a:gd name="T23" fmla="*/ 2147483647 h 2336"/>
                <a:gd name="T24" fmla="*/ 2147483647 w 1359"/>
                <a:gd name="T25" fmla="*/ 2147483647 h 2336"/>
                <a:gd name="T26" fmla="*/ 2147483647 w 1359"/>
                <a:gd name="T27" fmla="*/ 2147483647 h 2336"/>
                <a:gd name="T28" fmla="*/ 2147483647 w 1359"/>
                <a:gd name="T29" fmla="*/ 2147483647 h 2336"/>
                <a:gd name="T30" fmla="*/ 2147483647 w 1359"/>
                <a:gd name="T31" fmla="*/ 2147483647 h 2336"/>
                <a:gd name="T32" fmla="*/ 2147483647 w 1359"/>
                <a:gd name="T33" fmla="*/ 2147483647 h 2336"/>
                <a:gd name="T34" fmla="*/ 2147483647 w 1359"/>
                <a:gd name="T35" fmla="*/ 2147483647 h 2336"/>
                <a:gd name="T36" fmla="*/ 2147483647 w 1359"/>
                <a:gd name="T37" fmla="*/ 2147483647 h 2336"/>
                <a:gd name="T38" fmla="*/ 2147483647 w 1359"/>
                <a:gd name="T39" fmla="*/ 2147483647 h 2336"/>
                <a:gd name="T40" fmla="*/ 2147483647 w 1359"/>
                <a:gd name="T41" fmla="*/ 2147483647 h 2336"/>
                <a:gd name="T42" fmla="*/ 2147483647 w 1359"/>
                <a:gd name="T43" fmla="*/ 2147483647 h 2336"/>
                <a:gd name="T44" fmla="*/ 2147483647 w 1359"/>
                <a:gd name="T45" fmla="*/ 2147483647 h 2336"/>
                <a:gd name="T46" fmla="*/ 2147483647 w 1359"/>
                <a:gd name="T47" fmla="*/ 2147483647 h 2336"/>
                <a:gd name="T48" fmla="*/ 2147483647 w 1359"/>
                <a:gd name="T49" fmla="*/ 2147483647 h 2336"/>
                <a:gd name="T50" fmla="*/ 2147483647 w 1359"/>
                <a:gd name="T51" fmla="*/ 2147483647 h 2336"/>
                <a:gd name="T52" fmla="*/ 2147483647 w 1359"/>
                <a:gd name="T53" fmla="*/ 2147483647 h 2336"/>
                <a:gd name="T54" fmla="*/ 2147483647 w 1359"/>
                <a:gd name="T55" fmla="*/ 2147483647 h 2336"/>
                <a:gd name="T56" fmla="*/ 2147483647 w 1359"/>
                <a:gd name="T57" fmla="*/ 2147483647 h 2336"/>
                <a:gd name="T58" fmla="*/ 2147483647 w 1359"/>
                <a:gd name="T59" fmla="*/ 2147483647 h 2336"/>
                <a:gd name="T60" fmla="*/ 2147483647 w 1359"/>
                <a:gd name="T61" fmla="*/ 2147483647 h 2336"/>
                <a:gd name="T62" fmla="*/ 2147483647 w 1359"/>
                <a:gd name="T63" fmla="*/ 2147483647 h 2336"/>
                <a:gd name="T64" fmla="*/ 2147483647 w 1359"/>
                <a:gd name="T65" fmla="*/ 2147483647 h 2336"/>
                <a:gd name="T66" fmla="*/ 2147483647 w 1359"/>
                <a:gd name="T67" fmla="*/ 2147483647 h 2336"/>
                <a:gd name="T68" fmla="*/ 2147483647 w 1359"/>
                <a:gd name="T69" fmla="*/ 2147483647 h 2336"/>
                <a:gd name="T70" fmla="*/ 0 w 1359"/>
                <a:gd name="T71" fmla="*/ 2147483647 h 2336"/>
                <a:gd name="T72" fmla="*/ 2147483647 w 1359"/>
                <a:gd name="T73" fmla="*/ 2147483647 h 2336"/>
                <a:gd name="T74" fmla="*/ 2147483647 w 1359"/>
                <a:gd name="T75" fmla="*/ 2147483647 h 2336"/>
                <a:gd name="T76" fmla="*/ 2147483647 w 1359"/>
                <a:gd name="T77" fmla="*/ 2147483647 h 2336"/>
                <a:gd name="T78" fmla="*/ 2147483647 w 1359"/>
                <a:gd name="T79" fmla="*/ 2147483647 h 2336"/>
                <a:gd name="T80" fmla="*/ 2147483647 w 1359"/>
                <a:gd name="T81" fmla="*/ 2147483647 h 2336"/>
                <a:gd name="T82" fmla="*/ 2147483647 w 1359"/>
                <a:gd name="T83" fmla="*/ 2147483647 h 2336"/>
                <a:gd name="T84" fmla="*/ 2147483647 w 1359"/>
                <a:gd name="T85" fmla="*/ 2147483647 h 2336"/>
                <a:gd name="T86" fmla="*/ 2147483647 w 1359"/>
                <a:gd name="T87" fmla="*/ 2147483647 h 2336"/>
                <a:gd name="T88" fmla="*/ 2147483647 w 1359"/>
                <a:gd name="T89" fmla="*/ 2147483647 h 2336"/>
                <a:gd name="T90" fmla="*/ 2147483647 w 1359"/>
                <a:gd name="T91" fmla="*/ 2147483647 h 2336"/>
                <a:gd name="T92" fmla="*/ 2147483647 w 1359"/>
                <a:gd name="T93" fmla="*/ 2147483647 h 2336"/>
                <a:gd name="T94" fmla="*/ 2147483647 w 1359"/>
                <a:gd name="T95" fmla="*/ 2147483647 h 2336"/>
                <a:gd name="T96" fmla="*/ 2147483647 w 1359"/>
                <a:gd name="T97" fmla="*/ 0 h 2336"/>
                <a:gd name="T98" fmla="*/ 2147483647 w 1359"/>
                <a:gd name="T99" fmla="*/ 0 h 2336"/>
                <a:gd name="T100" fmla="*/ 2147483647 w 1359"/>
                <a:gd name="T101" fmla="*/ 2147483647 h 23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59"/>
                <a:gd name="T154" fmla="*/ 0 h 2336"/>
                <a:gd name="T155" fmla="*/ 1359 w 1359"/>
                <a:gd name="T156" fmla="*/ 2336 h 23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59" h="2336">
                  <a:moveTo>
                    <a:pt x="747" y="24"/>
                  </a:moveTo>
                  <a:lnTo>
                    <a:pt x="877" y="41"/>
                  </a:lnTo>
                  <a:lnTo>
                    <a:pt x="971" y="106"/>
                  </a:lnTo>
                  <a:lnTo>
                    <a:pt x="1018" y="171"/>
                  </a:lnTo>
                  <a:lnTo>
                    <a:pt x="1047" y="229"/>
                  </a:lnTo>
                  <a:lnTo>
                    <a:pt x="1083" y="329"/>
                  </a:lnTo>
                  <a:lnTo>
                    <a:pt x="1089" y="435"/>
                  </a:lnTo>
                  <a:lnTo>
                    <a:pt x="1106" y="559"/>
                  </a:lnTo>
                  <a:lnTo>
                    <a:pt x="1118" y="665"/>
                  </a:lnTo>
                  <a:lnTo>
                    <a:pt x="1136" y="771"/>
                  </a:lnTo>
                  <a:lnTo>
                    <a:pt x="1124" y="982"/>
                  </a:lnTo>
                  <a:lnTo>
                    <a:pt x="1100" y="1212"/>
                  </a:lnTo>
                  <a:cubicBezTo>
                    <a:pt x="1093" y="1363"/>
                    <a:pt x="1094" y="1298"/>
                    <a:pt x="1094" y="1406"/>
                  </a:cubicBezTo>
                  <a:lnTo>
                    <a:pt x="1159" y="1535"/>
                  </a:lnTo>
                  <a:cubicBezTo>
                    <a:pt x="1188" y="1576"/>
                    <a:pt x="1220" y="1616"/>
                    <a:pt x="1247" y="1659"/>
                  </a:cubicBezTo>
                  <a:cubicBezTo>
                    <a:pt x="1257" y="1675"/>
                    <a:pt x="1262" y="1695"/>
                    <a:pt x="1271" y="1712"/>
                  </a:cubicBezTo>
                  <a:cubicBezTo>
                    <a:pt x="1274" y="1718"/>
                    <a:pt x="1283" y="1730"/>
                    <a:pt x="1283" y="1730"/>
                  </a:cubicBezTo>
                  <a:cubicBezTo>
                    <a:pt x="1315" y="1785"/>
                    <a:pt x="1341" y="1815"/>
                    <a:pt x="1341" y="1877"/>
                  </a:cubicBezTo>
                  <a:lnTo>
                    <a:pt x="1359" y="2018"/>
                  </a:lnTo>
                  <a:lnTo>
                    <a:pt x="1318" y="2118"/>
                  </a:lnTo>
                  <a:cubicBezTo>
                    <a:pt x="1298" y="2146"/>
                    <a:pt x="1283" y="2170"/>
                    <a:pt x="1259" y="2194"/>
                  </a:cubicBezTo>
                  <a:cubicBezTo>
                    <a:pt x="1221" y="2232"/>
                    <a:pt x="1238" y="2203"/>
                    <a:pt x="1224" y="2230"/>
                  </a:cubicBezTo>
                  <a:cubicBezTo>
                    <a:pt x="1191" y="2251"/>
                    <a:pt x="1158" y="2273"/>
                    <a:pt x="1124" y="2294"/>
                  </a:cubicBezTo>
                  <a:cubicBezTo>
                    <a:pt x="1119" y="2297"/>
                    <a:pt x="1076" y="2324"/>
                    <a:pt x="1065" y="2324"/>
                  </a:cubicBezTo>
                  <a:lnTo>
                    <a:pt x="930" y="2336"/>
                  </a:lnTo>
                  <a:lnTo>
                    <a:pt x="700" y="2294"/>
                  </a:lnTo>
                  <a:lnTo>
                    <a:pt x="571" y="2236"/>
                  </a:lnTo>
                  <a:lnTo>
                    <a:pt x="483" y="2153"/>
                  </a:lnTo>
                  <a:cubicBezTo>
                    <a:pt x="459" y="2112"/>
                    <a:pt x="433" y="2072"/>
                    <a:pt x="412" y="2030"/>
                  </a:cubicBezTo>
                  <a:cubicBezTo>
                    <a:pt x="400" y="2006"/>
                    <a:pt x="394" y="1953"/>
                    <a:pt x="394" y="1953"/>
                  </a:cubicBezTo>
                  <a:lnTo>
                    <a:pt x="353" y="1794"/>
                  </a:lnTo>
                  <a:lnTo>
                    <a:pt x="300" y="1688"/>
                  </a:lnTo>
                  <a:lnTo>
                    <a:pt x="212" y="1618"/>
                  </a:lnTo>
                  <a:lnTo>
                    <a:pt x="130" y="1559"/>
                  </a:lnTo>
                  <a:lnTo>
                    <a:pt x="71" y="1488"/>
                  </a:lnTo>
                  <a:lnTo>
                    <a:pt x="0" y="1230"/>
                  </a:lnTo>
                  <a:lnTo>
                    <a:pt x="6" y="1147"/>
                  </a:lnTo>
                  <a:lnTo>
                    <a:pt x="65" y="953"/>
                  </a:lnTo>
                  <a:lnTo>
                    <a:pt x="94" y="924"/>
                  </a:lnTo>
                  <a:cubicBezTo>
                    <a:pt x="127" y="882"/>
                    <a:pt x="155" y="841"/>
                    <a:pt x="194" y="806"/>
                  </a:cubicBezTo>
                  <a:cubicBezTo>
                    <a:pt x="212" y="790"/>
                    <a:pt x="242" y="776"/>
                    <a:pt x="253" y="753"/>
                  </a:cubicBezTo>
                  <a:lnTo>
                    <a:pt x="330" y="647"/>
                  </a:lnTo>
                  <a:lnTo>
                    <a:pt x="365" y="524"/>
                  </a:lnTo>
                  <a:cubicBezTo>
                    <a:pt x="370" y="489"/>
                    <a:pt x="377" y="459"/>
                    <a:pt x="377" y="424"/>
                  </a:cubicBezTo>
                  <a:lnTo>
                    <a:pt x="341" y="247"/>
                  </a:lnTo>
                  <a:lnTo>
                    <a:pt x="283" y="171"/>
                  </a:lnTo>
                  <a:lnTo>
                    <a:pt x="300" y="112"/>
                  </a:lnTo>
                  <a:lnTo>
                    <a:pt x="424" y="24"/>
                  </a:lnTo>
                  <a:cubicBezTo>
                    <a:pt x="467" y="19"/>
                    <a:pt x="504" y="0"/>
                    <a:pt x="547" y="0"/>
                  </a:cubicBezTo>
                  <a:cubicBezTo>
                    <a:pt x="580" y="0"/>
                    <a:pt x="614" y="0"/>
                    <a:pt x="647" y="0"/>
                  </a:cubicBezTo>
                  <a:lnTo>
                    <a:pt x="747" y="24"/>
                  </a:lnTo>
                  <a:close/>
                </a:path>
              </a:pathLst>
            </a:custGeom>
            <a:solidFill>
              <a:schemeClr val="bg2">
                <a:alpha val="50195"/>
              </a:schemeClr>
            </a:solidFill>
            <a:ln w="12700">
              <a:solidFill>
                <a:srgbClr val="000000"/>
              </a:solidFill>
              <a:round/>
              <a:headEnd/>
              <a:tailEnd/>
            </a:ln>
          </p:spPr>
          <p:txBody>
            <a:bodyPr wrap="none" anchor="ctr"/>
            <a:lstStyle/>
            <a:p>
              <a:endParaRPr lang="es-ES"/>
            </a:p>
          </p:txBody>
        </p:sp>
        <p:sp>
          <p:nvSpPr>
            <p:cNvPr id="48" name="Figura a mano libera 82"/>
            <p:cNvSpPr>
              <a:spLocks/>
            </p:cNvSpPr>
            <p:nvPr/>
          </p:nvSpPr>
          <p:spPr bwMode="auto">
            <a:xfrm>
              <a:off x="6170789" y="3302000"/>
              <a:ext cx="1542344" cy="1016000"/>
            </a:xfrm>
            <a:custGeom>
              <a:avLst/>
              <a:gdLst/>
              <a:ahLst/>
              <a:cxnLst/>
              <a:rect l="0" t="0" r="r" b="b"/>
              <a:pathLst>
                <a:path w="1542344" h="1016000">
                  <a:moveTo>
                    <a:pt x="1411" y="372533"/>
                  </a:moveTo>
                  <a:cubicBezTo>
                    <a:pt x="2822" y="358422"/>
                    <a:pt x="18829" y="368058"/>
                    <a:pt x="26811" y="364067"/>
                  </a:cubicBezTo>
                  <a:cubicBezTo>
                    <a:pt x="35913" y="359516"/>
                    <a:pt x="43376" y="352182"/>
                    <a:pt x="52211" y="347133"/>
                  </a:cubicBezTo>
                  <a:cubicBezTo>
                    <a:pt x="63169" y="340871"/>
                    <a:pt x="74789" y="335844"/>
                    <a:pt x="86078" y="330200"/>
                  </a:cubicBezTo>
                  <a:cubicBezTo>
                    <a:pt x="113952" y="302326"/>
                    <a:pt x="121770" y="291187"/>
                    <a:pt x="162278" y="270933"/>
                  </a:cubicBezTo>
                  <a:cubicBezTo>
                    <a:pt x="173567" y="265289"/>
                    <a:pt x="185643" y="261001"/>
                    <a:pt x="196144" y="254000"/>
                  </a:cubicBezTo>
                  <a:cubicBezTo>
                    <a:pt x="241435" y="223807"/>
                    <a:pt x="175993" y="246339"/>
                    <a:pt x="246944" y="228600"/>
                  </a:cubicBezTo>
                  <a:cubicBezTo>
                    <a:pt x="267997" y="214565"/>
                    <a:pt x="281661" y="203939"/>
                    <a:pt x="306211" y="194733"/>
                  </a:cubicBezTo>
                  <a:cubicBezTo>
                    <a:pt x="317106" y="190647"/>
                    <a:pt x="329039" y="189947"/>
                    <a:pt x="340078" y="186267"/>
                  </a:cubicBezTo>
                  <a:cubicBezTo>
                    <a:pt x="474434" y="141482"/>
                    <a:pt x="314478" y="193880"/>
                    <a:pt x="407811" y="152400"/>
                  </a:cubicBezTo>
                  <a:cubicBezTo>
                    <a:pt x="424122" y="145151"/>
                    <a:pt x="441295" y="139796"/>
                    <a:pt x="458611" y="135467"/>
                  </a:cubicBezTo>
                  <a:cubicBezTo>
                    <a:pt x="482100" y="129595"/>
                    <a:pt x="511166" y="121757"/>
                    <a:pt x="534811" y="118533"/>
                  </a:cubicBezTo>
                  <a:cubicBezTo>
                    <a:pt x="582677" y="112006"/>
                    <a:pt x="630766" y="107244"/>
                    <a:pt x="678744" y="101600"/>
                  </a:cubicBezTo>
                  <a:cubicBezTo>
                    <a:pt x="799490" y="61352"/>
                    <a:pt x="673825" y="101797"/>
                    <a:pt x="763411" y="76200"/>
                  </a:cubicBezTo>
                  <a:cubicBezTo>
                    <a:pt x="771992" y="73748"/>
                    <a:pt x="780060" y="69483"/>
                    <a:pt x="788811" y="67733"/>
                  </a:cubicBezTo>
                  <a:cubicBezTo>
                    <a:pt x="808380" y="63819"/>
                    <a:pt x="828444" y="62837"/>
                    <a:pt x="848078" y="59267"/>
                  </a:cubicBezTo>
                  <a:cubicBezTo>
                    <a:pt x="859526" y="57185"/>
                    <a:pt x="870388" y="52160"/>
                    <a:pt x="881944" y="50800"/>
                  </a:cubicBezTo>
                  <a:cubicBezTo>
                    <a:pt x="918489" y="46500"/>
                    <a:pt x="955322" y="45155"/>
                    <a:pt x="992011" y="42333"/>
                  </a:cubicBezTo>
                  <a:cubicBezTo>
                    <a:pt x="1061464" y="19184"/>
                    <a:pt x="951819" y="53758"/>
                    <a:pt x="1093611" y="25400"/>
                  </a:cubicBezTo>
                  <a:cubicBezTo>
                    <a:pt x="1111114" y="21899"/>
                    <a:pt x="1127095" y="12796"/>
                    <a:pt x="1144411" y="8467"/>
                  </a:cubicBezTo>
                  <a:lnTo>
                    <a:pt x="1178278" y="0"/>
                  </a:lnTo>
                  <a:cubicBezTo>
                    <a:pt x="1195211" y="2822"/>
                    <a:pt x="1212516" y="3950"/>
                    <a:pt x="1229078" y="8467"/>
                  </a:cubicBezTo>
                  <a:cubicBezTo>
                    <a:pt x="1243740" y="12466"/>
                    <a:pt x="1257181" y="20064"/>
                    <a:pt x="1271411" y="25400"/>
                  </a:cubicBezTo>
                  <a:cubicBezTo>
                    <a:pt x="1279767" y="28534"/>
                    <a:pt x="1288455" y="30733"/>
                    <a:pt x="1296811" y="33867"/>
                  </a:cubicBezTo>
                  <a:cubicBezTo>
                    <a:pt x="1311041" y="39203"/>
                    <a:pt x="1324914" y="45464"/>
                    <a:pt x="1339144" y="50800"/>
                  </a:cubicBezTo>
                  <a:cubicBezTo>
                    <a:pt x="1347500" y="53934"/>
                    <a:pt x="1356562" y="55276"/>
                    <a:pt x="1364544" y="59267"/>
                  </a:cubicBezTo>
                  <a:cubicBezTo>
                    <a:pt x="1399286" y="76638"/>
                    <a:pt x="1380630" y="72135"/>
                    <a:pt x="1406878" y="93133"/>
                  </a:cubicBezTo>
                  <a:cubicBezTo>
                    <a:pt x="1414824" y="99490"/>
                    <a:pt x="1423811" y="104422"/>
                    <a:pt x="1432278" y="110067"/>
                  </a:cubicBezTo>
                  <a:cubicBezTo>
                    <a:pt x="1443567" y="127000"/>
                    <a:pt x="1459708" y="141560"/>
                    <a:pt x="1466144" y="160867"/>
                  </a:cubicBezTo>
                  <a:cubicBezTo>
                    <a:pt x="1471789" y="177800"/>
                    <a:pt x="1473177" y="196815"/>
                    <a:pt x="1483078" y="211667"/>
                  </a:cubicBezTo>
                  <a:cubicBezTo>
                    <a:pt x="1488722" y="220134"/>
                    <a:pt x="1495460" y="227966"/>
                    <a:pt x="1500011" y="237067"/>
                  </a:cubicBezTo>
                  <a:cubicBezTo>
                    <a:pt x="1505253" y="247552"/>
                    <a:pt x="1515316" y="287648"/>
                    <a:pt x="1516944" y="296333"/>
                  </a:cubicBezTo>
                  <a:cubicBezTo>
                    <a:pt x="1523271" y="330079"/>
                    <a:pt x="1528234" y="364066"/>
                    <a:pt x="1533878" y="397933"/>
                  </a:cubicBezTo>
                  <a:lnTo>
                    <a:pt x="1542344" y="448733"/>
                  </a:lnTo>
                  <a:cubicBezTo>
                    <a:pt x="1539522" y="491066"/>
                    <a:pt x="1539878" y="533732"/>
                    <a:pt x="1533878" y="575733"/>
                  </a:cubicBezTo>
                  <a:cubicBezTo>
                    <a:pt x="1531354" y="593403"/>
                    <a:pt x="1522588" y="609600"/>
                    <a:pt x="1516944" y="626533"/>
                  </a:cubicBezTo>
                  <a:lnTo>
                    <a:pt x="1483078" y="728133"/>
                  </a:lnTo>
                  <a:lnTo>
                    <a:pt x="1466144" y="778933"/>
                  </a:lnTo>
                  <a:cubicBezTo>
                    <a:pt x="1463322" y="787400"/>
                    <a:pt x="1463989" y="798022"/>
                    <a:pt x="1457678" y="804333"/>
                  </a:cubicBezTo>
                  <a:cubicBezTo>
                    <a:pt x="1452033" y="809978"/>
                    <a:pt x="1447130" y="816477"/>
                    <a:pt x="1440744" y="821267"/>
                  </a:cubicBezTo>
                  <a:cubicBezTo>
                    <a:pt x="1424463" y="833478"/>
                    <a:pt x="1404334" y="840742"/>
                    <a:pt x="1389944" y="855133"/>
                  </a:cubicBezTo>
                  <a:cubicBezTo>
                    <a:pt x="1366701" y="878378"/>
                    <a:pt x="1380584" y="869543"/>
                    <a:pt x="1347611" y="880533"/>
                  </a:cubicBezTo>
                  <a:cubicBezTo>
                    <a:pt x="1306735" y="921412"/>
                    <a:pt x="1358669" y="871688"/>
                    <a:pt x="1305278" y="914400"/>
                  </a:cubicBezTo>
                  <a:cubicBezTo>
                    <a:pt x="1299045" y="919387"/>
                    <a:pt x="1295189" y="927226"/>
                    <a:pt x="1288344" y="931333"/>
                  </a:cubicBezTo>
                  <a:cubicBezTo>
                    <a:pt x="1280691" y="935925"/>
                    <a:pt x="1270926" y="935809"/>
                    <a:pt x="1262944" y="939800"/>
                  </a:cubicBezTo>
                  <a:cubicBezTo>
                    <a:pt x="1253843" y="944351"/>
                    <a:pt x="1245490" y="950376"/>
                    <a:pt x="1237544" y="956733"/>
                  </a:cubicBezTo>
                  <a:cubicBezTo>
                    <a:pt x="1231311" y="961720"/>
                    <a:pt x="1227751" y="970097"/>
                    <a:pt x="1220611" y="973667"/>
                  </a:cubicBezTo>
                  <a:cubicBezTo>
                    <a:pt x="1204646" y="981650"/>
                    <a:pt x="1184663" y="980699"/>
                    <a:pt x="1169811" y="990600"/>
                  </a:cubicBezTo>
                  <a:cubicBezTo>
                    <a:pt x="1161344" y="996244"/>
                    <a:pt x="1154228" y="1004856"/>
                    <a:pt x="1144411" y="1007533"/>
                  </a:cubicBezTo>
                  <a:cubicBezTo>
                    <a:pt x="1122459" y="1013520"/>
                    <a:pt x="1099256" y="1013178"/>
                    <a:pt x="1076678" y="1016000"/>
                  </a:cubicBezTo>
                  <a:cubicBezTo>
                    <a:pt x="1006122" y="1013178"/>
                    <a:pt x="935467" y="1012230"/>
                    <a:pt x="865011" y="1007533"/>
                  </a:cubicBezTo>
                  <a:cubicBezTo>
                    <a:pt x="828453" y="1005096"/>
                    <a:pt x="827321" y="998793"/>
                    <a:pt x="797278" y="990600"/>
                  </a:cubicBezTo>
                  <a:cubicBezTo>
                    <a:pt x="774825" y="984477"/>
                    <a:pt x="752122" y="979311"/>
                    <a:pt x="729544" y="973667"/>
                  </a:cubicBezTo>
                  <a:cubicBezTo>
                    <a:pt x="718255" y="970845"/>
                    <a:pt x="706717" y="968880"/>
                    <a:pt x="695678" y="965200"/>
                  </a:cubicBezTo>
                  <a:lnTo>
                    <a:pt x="619478" y="939800"/>
                  </a:lnTo>
                  <a:cubicBezTo>
                    <a:pt x="611011" y="936978"/>
                    <a:pt x="601504" y="936283"/>
                    <a:pt x="594078" y="931333"/>
                  </a:cubicBezTo>
                  <a:cubicBezTo>
                    <a:pt x="585611" y="925689"/>
                    <a:pt x="577977" y="918533"/>
                    <a:pt x="568678" y="914400"/>
                  </a:cubicBezTo>
                  <a:cubicBezTo>
                    <a:pt x="552367" y="907151"/>
                    <a:pt x="534811" y="903111"/>
                    <a:pt x="517878" y="897467"/>
                  </a:cubicBezTo>
                  <a:lnTo>
                    <a:pt x="492478" y="889000"/>
                  </a:lnTo>
                  <a:cubicBezTo>
                    <a:pt x="436815" y="833341"/>
                    <a:pt x="541493" y="932964"/>
                    <a:pt x="424744" y="855133"/>
                  </a:cubicBezTo>
                  <a:cubicBezTo>
                    <a:pt x="403690" y="841097"/>
                    <a:pt x="390030" y="830474"/>
                    <a:pt x="365478" y="821267"/>
                  </a:cubicBezTo>
                  <a:cubicBezTo>
                    <a:pt x="354582" y="817181"/>
                    <a:pt x="342900" y="815622"/>
                    <a:pt x="331611" y="812800"/>
                  </a:cubicBezTo>
                  <a:cubicBezTo>
                    <a:pt x="323918" y="801261"/>
                    <a:pt x="311151" y="778511"/>
                    <a:pt x="297744" y="770467"/>
                  </a:cubicBezTo>
                  <a:cubicBezTo>
                    <a:pt x="235158" y="732916"/>
                    <a:pt x="311162" y="796442"/>
                    <a:pt x="246944" y="745067"/>
                  </a:cubicBezTo>
                  <a:cubicBezTo>
                    <a:pt x="240711" y="740080"/>
                    <a:pt x="236397" y="732923"/>
                    <a:pt x="230011" y="728133"/>
                  </a:cubicBezTo>
                  <a:cubicBezTo>
                    <a:pt x="213730" y="715922"/>
                    <a:pt x="193601" y="708657"/>
                    <a:pt x="179211" y="694267"/>
                  </a:cubicBezTo>
                  <a:cubicBezTo>
                    <a:pt x="167922" y="682978"/>
                    <a:pt x="158628" y="669256"/>
                    <a:pt x="145344" y="660400"/>
                  </a:cubicBezTo>
                  <a:cubicBezTo>
                    <a:pt x="113302" y="639039"/>
                    <a:pt x="127139" y="650662"/>
                    <a:pt x="103011" y="626533"/>
                  </a:cubicBezTo>
                  <a:cubicBezTo>
                    <a:pt x="82878" y="566135"/>
                    <a:pt x="111427" y="639158"/>
                    <a:pt x="69144" y="575733"/>
                  </a:cubicBezTo>
                  <a:cubicBezTo>
                    <a:pt x="25185" y="509793"/>
                    <a:pt x="96478" y="586131"/>
                    <a:pt x="43744" y="533400"/>
                  </a:cubicBezTo>
                  <a:cubicBezTo>
                    <a:pt x="40922" y="522111"/>
                    <a:pt x="38622" y="510679"/>
                    <a:pt x="35278" y="499533"/>
                  </a:cubicBezTo>
                  <a:cubicBezTo>
                    <a:pt x="30149" y="482436"/>
                    <a:pt x="18344" y="448733"/>
                    <a:pt x="18344" y="448733"/>
                  </a:cubicBezTo>
                  <a:cubicBezTo>
                    <a:pt x="27252" y="368566"/>
                    <a:pt x="0" y="386644"/>
                    <a:pt x="1411" y="372533"/>
                  </a:cubicBezTo>
                  <a:close/>
                </a:path>
              </a:pathLst>
            </a:custGeom>
            <a:solidFill>
              <a:schemeClr val="bg2">
                <a:alpha val="50195"/>
              </a:schemeClr>
            </a:solidFill>
            <a:ln w="12700">
              <a:solidFill>
                <a:srgbClr val="000000"/>
              </a:solidFill>
              <a:round/>
              <a:headEnd/>
              <a:tailEnd/>
            </a:ln>
          </p:spPr>
          <p:txBody>
            <a:bodyPr wrap="none" anchor="ctr"/>
            <a:lstStyle/>
            <a:p>
              <a:endParaRPr lang="es-ES"/>
            </a:p>
          </p:txBody>
        </p:sp>
      </p:grpSp>
      <p:sp>
        <p:nvSpPr>
          <p:cNvPr id="53" name="AutoShape 6"/>
          <p:cNvSpPr>
            <a:spLocks noChangeArrowheads="1"/>
          </p:cNvSpPr>
          <p:nvPr/>
        </p:nvSpPr>
        <p:spPr bwMode="auto">
          <a:xfrm>
            <a:off x="698500" y="4168775"/>
            <a:ext cx="139700" cy="141288"/>
          </a:xfrm>
          <a:prstGeom prst="star4">
            <a:avLst>
              <a:gd name="adj" fmla="val 34616"/>
            </a:avLst>
          </a:prstGeom>
          <a:solidFill>
            <a:srgbClr val="FF6600"/>
          </a:solidFill>
          <a:ln w="12700">
            <a:solidFill>
              <a:schemeClr val="accent6"/>
            </a:solidFill>
            <a:miter lim="800000"/>
            <a:headEnd/>
            <a:tailEnd/>
          </a:ln>
        </p:spPr>
        <p:txBody>
          <a:bodyPr wrap="none" anchor="ctr"/>
          <a:lstStyle>
            <a:lvl1pPr defTabSz="457200" eaLnBrk="0" hangingPunct="0">
              <a:defRPr>
                <a:solidFill>
                  <a:schemeClr val="tx1"/>
                </a:solidFill>
                <a:latin typeface="Arial" pitchFamily="34" charset="0"/>
                <a:ea typeface="ＭＳ Ｐゴシック" pitchFamily="34" charset="-128"/>
              </a:defRPr>
            </a:lvl1pPr>
            <a:lvl2pPr marL="742950" indent="-285750" defTabSz="457200" eaLnBrk="0" hangingPunct="0">
              <a:defRPr>
                <a:solidFill>
                  <a:schemeClr val="tx1"/>
                </a:solidFill>
                <a:latin typeface="Arial" pitchFamily="34" charset="0"/>
                <a:ea typeface="ＭＳ Ｐゴシック" pitchFamily="34" charset="-128"/>
              </a:defRPr>
            </a:lvl2pPr>
            <a:lvl3pPr marL="1143000" indent="-228600" defTabSz="457200" eaLnBrk="0" hangingPunct="0">
              <a:defRPr>
                <a:solidFill>
                  <a:schemeClr val="tx1"/>
                </a:solidFill>
                <a:latin typeface="Arial" pitchFamily="34" charset="0"/>
                <a:ea typeface="ＭＳ Ｐゴシック" pitchFamily="34" charset="-128"/>
              </a:defRPr>
            </a:lvl3pPr>
            <a:lvl4pPr marL="1600200" indent="-228600" defTabSz="457200" eaLnBrk="0" hangingPunct="0">
              <a:defRPr>
                <a:solidFill>
                  <a:schemeClr val="tx1"/>
                </a:solidFill>
                <a:latin typeface="Arial" pitchFamily="34" charset="0"/>
                <a:ea typeface="ＭＳ Ｐゴシック" pitchFamily="34" charset="-128"/>
              </a:defRPr>
            </a:lvl4pPr>
            <a:lvl5pPr marL="2057400" indent="-228600" defTabSz="4572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endParaRPr lang="es-ES" altLang="es-ES"/>
          </a:p>
        </p:txBody>
      </p:sp>
    </p:spTree>
    <p:extLst>
      <p:ext uri="{BB962C8B-B14F-4D97-AF65-F5344CB8AC3E}">
        <p14:creationId xmlns:p14="http://schemas.microsoft.com/office/powerpoint/2010/main" val="3090220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500"/>
                                  </p:stCondLst>
                                  <p:childTnLst>
                                    <p:set>
                                      <p:cBhvr>
                                        <p:cTn id="19" dur="1" fill="hold">
                                          <p:stCondLst>
                                            <p:cond delay="0"/>
                                          </p:stCondLst>
                                        </p:cTn>
                                        <p:tgtEl>
                                          <p:spTgt spid="7"/>
                                        </p:tgtEl>
                                        <p:attrNameLst>
                                          <p:attrName>style.visibility</p:attrName>
                                        </p:attrNameLst>
                                      </p:cBhvr>
                                      <p:to>
                                        <p:strVal val="visible"/>
                                      </p:to>
                                    </p:set>
                                  </p:childTnLst>
                                </p:cTn>
                              </p:par>
                            </p:childTnLst>
                          </p:cTn>
                        </p:par>
                        <p:par>
                          <p:cTn id="20" fill="hold">
                            <p:stCondLst>
                              <p:cond delay="500"/>
                            </p:stCondLst>
                            <p:childTnLst>
                              <p:par>
                                <p:cTn id="21" presetID="1" presetClass="entr" presetSubtype="0" fill="hold" grpId="0" nodeType="afterEffect">
                                  <p:stCondLst>
                                    <p:cond delay="500"/>
                                  </p:stCondLst>
                                  <p:childTnLst>
                                    <p:set>
                                      <p:cBhvr>
                                        <p:cTn id="22" dur="1" fill="hold">
                                          <p:stCondLst>
                                            <p:cond delay="0"/>
                                          </p:stCondLst>
                                        </p:cTn>
                                        <p:tgtEl>
                                          <p:spTgt spid="40"/>
                                        </p:tgtEl>
                                        <p:attrNameLst>
                                          <p:attrName>style.visibility</p:attrName>
                                        </p:attrNameLst>
                                      </p:cBhvr>
                                      <p:to>
                                        <p:strVal val="visible"/>
                                      </p:to>
                                    </p:set>
                                  </p:childTnLst>
                                </p:cTn>
                              </p:par>
                            </p:childTnLst>
                          </p:cTn>
                        </p:par>
                        <p:par>
                          <p:cTn id="23" fill="hold">
                            <p:stCondLst>
                              <p:cond delay="1000"/>
                            </p:stCondLst>
                            <p:childTnLst>
                              <p:par>
                                <p:cTn id="24" presetID="1"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childTnLst>
                                </p:cTn>
                              </p:par>
                            </p:childTnLst>
                          </p:cTn>
                        </p:par>
                        <p:par>
                          <p:cTn id="26" fill="hold">
                            <p:stCondLst>
                              <p:cond delay="1500"/>
                            </p:stCondLst>
                            <p:childTnLst>
                              <p:par>
                                <p:cTn id="27" presetID="1" presetClass="entr" presetSubtype="0" fill="hold" grpId="0" nodeType="afterEffect">
                                  <p:stCondLst>
                                    <p:cond delay="500"/>
                                  </p:stCondLst>
                                  <p:childTnLst>
                                    <p:set>
                                      <p:cBhvr>
                                        <p:cTn id="28" dur="1" fill="hold">
                                          <p:stCondLst>
                                            <p:cond delay="0"/>
                                          </p:stCondLst>
                                        </p:cTn>
                                        <p:tgtEl>
                                          <p:spTgt spid="12"/>
                                        </p:tgtEl>
                                        <p:attrNameLst>
                                          <p:attrName>style.visibility</p:attrName>
                                        </p:attrNameLst>
                                      </p:cBhvr>
                                      <p:to>
                                        <p:strVal val="visible"/>
                                      </p:to>
                                    </p:set>
                                  </p:childTnLst>
                                </p:cTn>
                              </p:par>
                            </p:childTnLst>
                          </p:cTn>
                        </p:par>
                        <p:par>
                          <p:cTn id="29" fill="hold">
                            <p:stCondLst>
                              <p:cond delay="2000"/>
                            </p:stCondLst>
                            <p:childTnLst>
                              <p:par>
                                <p:cTn id="30" presetID="1" presetClass="entr" presetSubtype="0" fill="hold" grpId="0" nodeType="afterEffect">
                                  <p:stCondLst>
                                    <p:cond delay="500"/>
                                  </p:stCondLst>
                                  <p:childTnLst>
                                    <p:set>
                                      <p:cBhvr>
                                        <p:cTn id="31" dur="1" fill="hold">
                                          <p:stCondLst>
                                            <p:cond delay="0"/>
                                          </p:stCondLst>
                                        </p:cTn>
                                        <p:tgtEl>
                                          <p:spTgt spid="15"/>
                                        </p:tgtEl>
                                        <p:attrNameLst>
                                          <p:attrName>style.visibility</p:attrName>
                                        </p:attrNameLst>
                                      </p:cBhvr>
                                      <p:to>
                                        <p:strVal val="visible"/>
                                      </p:to>
                                    </p:set>
                                  </p:childTnLst>
                                </p:cTn>
                              </p:par>
                            </p:childTnLst>
                          </p:cTn>
                        </p:par>
                        <p:par>
                          <p:cTn id="32" fill="hold">
                            <p:stCondLst>
                              <p:cond delay="2500"/>
                            </p:stCondLst>
                            <p:childTnLst>
                              <p:par>
                                <p:cTn id="33" presetID="1" presetClass="entr" presetSubtype="0" fill="hold" grpId="0" nodeType="afterEffect">
                                  <p:stCondLst>
                                    <p:cond delay="500"/>
                                  </p:stCondLst>
                                  <p:childTnLst>
                                    <p:set>
                                      <p:cBhvr>
                                        <p:cTn id="34" dur="1" fill="hold">
                                          <p:stCondLst>
                                            <p:cond delay="0"/>
                                          </p:stCondLst>
                                        </p:cTn>
                                        <p:tgtEl>
                                          <p:spTgt spid="11"/>
                                        </p:tgtEl>
                                        <p:attrNameLst>
                                          <p:attrName>style.visibility</p:attrName>
                                        </p:attrNameLst>
                                      </p:cBhvr>
                                      <p:to>
                                        <p:strVal val="visible"/>
                                      </p:to>
                                    </p:set>
                                  </p:childTnLst>
                                </p:cTn>
                              </p:par>
                            </p:childTnLst>
                          </p:cTn>
                        </p:par>
                        <p:par>
                          <p:cTn id="35" fill="hold">
                            <p:stCondLst>
                              <p:cond delay="3000"/>
                            </p:stCondLst>
                            <p:childTnLst>
                              <p:par>
                                <p:cTn id="36" presetID="1" presetClass="entr" presetSubtype="0" fill="hold" grpId="0" nodeType="afterEffect">
                                  <p:stCondLst>
                                    <p:cond delay="500"/>
                                  </p:stCondLst>
                                  <p:childTnLst>
                                    <p:set>
                                      <p:cBhvr>
                                        <p:cTn id="37" dur="1" fill="hold">
                                          <p:stCondLst>
                                            <p:cond delay="0"/>
                                          </p:stCondLst>
                                        </p:cTn>
                                        <p:tgtEl>
                                          <p:spTgt spid="14"/>
                                        </p:tgtEl>
                                        <p:attrNameLst>
                                          <p:attrName>style.visibility</p:attrName>
                                        </p:attrNameLst>
                                      </p:cBhvr>
                                      <p:to>
                                        <p:strVal val="visible"/>
                                      </p:to>
                                    </p:set>
                                  </p:childTnLst>
                                </p:cTn>
                              </p:par>
                            </p:childTnLst>
                          </p:cTn>
                        </p:par>
                        <p:par>
                          <p:cTn id="38" fill="hold">
                            <p:stCondLst>
                              <p:cond delay="3500"/>
                            </p:stCondLst>
                            <p:childTnLst>
                              <p:par>
                                <p:cTn id="39" presetID="1" presetClass="entr" presetSubtype="0" fill="hold" grpId="0" nodeType="afterEffect">
                                  <p:stCondLst>
                                    <p:cond delay="500"/>
                                  </p:stCondLst>
                                  <p:childTnLst>
                                    <p:set>
                                      <p:cBhvr>
                                        <p:cTn id="40" dur="1" fill="hold">
                                          <p:stCondLst>
                                            <p:cond delay="0"/>
                                          </p:stCondLst>
                                        </p:cTn>
                                        <p:tgtEl>
                                          <p:spTgt spid="41"/>
                                        </p:tgtEl>
                                        <p:attrNameLst>
                                          <p:attrName>style.visibility</p:attrName>
                                        </p:attrNameLst>
                                      </p:cBhvr>
                                      <p:to>
                                        <p:strVal val="visible"/>
                                      </p:to>
                                    </p:set>
                                  </p:childTnLst>
                                </p:cTn>
                              </p:par>
                            </p:childTnLst>
                          </p:cTn>
                        </p:par>
                        <p:par>
                          <p:cTn id="41" fill="hold">
                            <p:stCondLst>
                              <p:cond delay="4000"/>
                            </p:stCondLst>
                            <p:childTnLst>
                              <p:par>
                                <p:cTn id="42" presetID="1" presetClass="entr" presetSubtype="0" fill="hold" grpId="0" nodeType="afterEffect">
                                  <p:stCondLst>
                                    <p:cond delay="500"/>
                                  </p:stCondLst>
                                  <p:childTnLst>
                                    <p:set>
                                      <p:cBhvr>
                                        <p:cTn id="43" dur="1" fill="hold">
                                          <p:stCondLst>
                                            <p:cond delay="0"/>
                                          </p:stCondLst>
                                        </p:cTn>
                                        <p:tgtEl>
                                          <p:spTgt spid="1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28"/>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33"/>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40" grpId="0" animBg="1"/>
      <p:bldP spid="41" grpId="0" animBg="1"/>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defRPr/>
            </a:pPr>
            <a:r>
              <a:rPr lang="es-ES" dirty="0" err="1" smtClean="0"/>
              <a:t>Example</a:t>
            </a:r>
            <a:r>
              <a:rPr lang="es-ES" dirty="0" smtClean="0"/>
              <a:t>: </a:t>
            </a:r>
            <a:r>
              <a:rPr lang="es-ES" dirty="0" err="1" smtClean="0"/>
              <a:t>wind</a:t>
            </a:r>
            <a:r>
              <a:rPr lang="es-ES" dirty="0" smtClean="0"/>
              <a:t> </a:t>
            </a:r>
            <a:r>
              <a:rPr lang="es-ES" dirty="0" err="1" smtClean="0"/>
              <a:t>power</a:t>
            </a:r>
            <a:r>
              <a:rPr lang="es-ES" dirty="0" smtClean="0"/>
              <a:t> </a:t>
            </a:r>
            <a:r>
              <a:rPr lang="es-ES" dirty="0" err="1" smtClean="0"/>
              <a:t>predictions</a:t>
            </a:r>
            <a:endParaRPr lang="es-ES" dirty="0"/>
          </a:p>
        </p:txBody>
      </p:sp>
      <p:pic>
        <p:nvPicPr>
          <p:cNvPr id="3" name="Picture 10"/>
          <p:cNvPicPr>
            <a:picLocks noChangeAspect="1" noChangeArrowheads="1"/>
          </p:cNvPicPr>
          <p:nvPr/>
        </p:nvPicPr>
        <p:blipFill>
          <a:blip r:embed="rId3"/>
          <a:srcRect/>
          <a:stretch>
            <a:fillRect/>
          </a:stretch>
        </p:blipFill>
        <p:spPr bwMode="auto">
          <a:xfrm>
            <a:off x="0" y="1349722"/>
            <a:ext cx="9144000" cy="51292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1"/>
          <p:cNvPicPr>
            <a:picLocks noChangeAspect="1" noChangeArrowheads="1"/>
          </p:cNvPicPr>
          <p:nvPr/>
        </p:nvPicPr>
        <p:blipFill rotWithShape="1">
          <a:blip r:embed="rId4"/>
          <a:srcRect l="6402" r="39736"/>
          <a:stretch/>
        </p:blipFill>
        <p:spPr bwMode="auto">
          <a:xfrm rot="21285688">
            <a:off x="423502" y="1150506"/>
            <a:ext cx="2696592" cy="38906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Título"/>
          <p:cNvSpPr>
            <a:spLocks noGrp="1"/>
          </p:cNvSpPr>
          <p:nvPr>
            <p:ph type="title"/>
          </p:nvPr>
        </p:nvSpPr>
        <p:spPr>
          <a:xfrm>
            <a:off x="396875" y="144463"/>
            <a:ext cx="6191250" cy="696912"/>
          </a:xfrm>
        </p:spPr>
        <p:txBody>
          <a:bodyPr/>
          <a:lstStyle/>
          <a:p>
            <a:pPr>
              <a:defRPr/>
            </a:pPr>
            <a:r>
              <a:rPr lang="es-ES" dirty="0" err="1" smtClean="0"/>
              <a:t>Example</a:t>
            </a:r>
            <a:r>
              <a:rPr lang="es-ES" dirty="0" smtClean="0"/>
              <a:t>: </a:t>
            </a:r>
            <a:r>
              <a:rPr lang="es-ES" dirty="0" err="1" smtClean="0"/>
              <a:t>wind</a:t>
            </a:r>
            <a:r>
              <a:rPr lang="es-ES" dirty="0" smtClean="0"/>
              <a:t> </a:t>
            </a:r>
            <a:r>
              <a:rPr lang="es-ES" dirty="0" err="1" smtClean="0"/>
              <a:t>power</a:t>
            </a:r>
            <a:r>
              <a:rPr lang="es-ES" dirty="0" smtClean="0"/>
              <a:t> </a:t>
            </a:r>
            <a:r>
              <a:rPr lang="es-ES" dirty="0" err="1" smtClean="0"/>
              <a:t>predictions</a:t>
            </a:r>
            <a:endParaRPr lang="es-ES" dirty="0"/>
          </a:p>
        </p:txBody>
      </p:sp>
      <p:pic>
        <p:nvPicPr>
          <p:cNvPr id="53250"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13538" y="1014534"/>
            <a:ext cx="8316924" cy="3870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1" name="Picture 3"/>
          <p:cNvPicPr>
            <a:picLocks noChangeAspect="1" noChangeArrowheads="1"/>
          </p:cNvPicPr>
          <p:nvPr/>
        </p:nvPicPr>
        <p:blipFill>
          <a:blip r:embed="rId5">
            <a:extLst>
              <a:ext uri="{BEBA8EAE-BF5A-486C-A8C5-ECC9F3942E4B}">
                <a14:imgProps xmlns:a14="http://schemas.microsoft.com/office/drawing/2010/main">
                  <a14:imgLayer r:embed="rId6">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8037942" y="1014534"/>
            <a:ext cx="692520" cy="3870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1728" y="4977915"/>
            <a:ext cx="2088232" cy="4010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6" name="Picture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82160" y="4977915"/>
            <a:ext cx="1512168" cy="54827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8" name="17 Image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13538" y="5230876"/>
            <a:ext cx="3084858" cy="1346251"/>
          </a:xfrm>
          <a:prstGeom prst="rect">
            <a:avLst/>
          </a:prstGeom>
        </p:spPr>
      </p:pic>
      <p:pic>
        <p:nvPicPr>
          <p:cNvPr id="19" name="Picture 1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249960" y="4977915"/>
            <a:ext cx="512386" cy="4171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1" name="Picture 4" descr="http://kwind.me/future-of-renewables/assets/logo-edpr.jpg"/>
          <p:cNvPicPr>
            <a:picLocks noChangeAspect="1" noChangeArrowheads="1"/>
          </p:cNvPicPr>
          <p:nvPr/>
        </p:nvPicPr>
        <p:blipFill>
          <a:blip r:embed="rId11" cstate="print">
            <a:extLst>
              <a:ext uri="{28A0092B-C50C-407E-A947-70E740481C1C}">
                <a14:useLocalDpi xmlns:a14="http://schemas.microsoft.com/office/drawing/2010/main" val="0"/>
              </a:ext>
            </a:extLst>
          </a:blip>
          <a:srcRect t="9296" r="26328"/>
          <a:stretch>
            <a:fillRect/>
          </a:stretch>
        </p:blipFill>
        <p:spPr bwMode="auto">
          <a:xfrm>
            <a:off x="6094328" y="5748540"/>
            <a:ext cx="1296144" cy="532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6" descr="https://brandcenter-en.edf.com/fichiers/fckeditor/Brandcenter/Gouvernance/EDF_Logo_RGB_300_F.jpg"/>
          <p:cNvPicPr>
            <a:picLocks noChangeAspect="1" noChangeArrowheads="1"/>
          </p:cNvPicPr>
          <p:nvPr/>
        </p:nvPicPr>
        <p:blipFill>
          <a:blip r:embed="rId12" cstate="print">
            <a:extLst>
              <a:ext uri="{28A0092B-C50C-407E-A947-70E740481C1C}">
                <a14:useLocalDpi xmlns:a14="http://schemas.microsoft.com/office/drawing/2010/main" val="0"/>
              </a:ext>
            </a:extLst>
          </a:blip>
          <a:srcRect l="10722" t="17789" r="11491" b="13210"/>
          <a:stretch>
            <a:fillRect/>
          </a:stretch>
        </p:blipFill>
        <p:spPr bwMode="auto">
          <a:xfrm>
            <a:off x="4739074" y="5703628"/>
            <a:ext cx="1248517" cy="598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 descr="http://www.wclimate.com/wp-content/uploads/2014/08/logo-alstom.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412699" y="5846444"/>
            <a:ext cx="1144324" cy="312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0" descr="https://www.enbw.com/cd-layout/images/all/logo_enbw-1400139937707.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98852" y="6442447"/>
            <a:ext cx="1258171" cy="196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2" descr="http://www.vortexfdc.com/assets/img/vortex-logo.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493784" y="6357295"/>
            <a:ext cx="1131749" cy="366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6" descr="http://t0.gstatic.com/images?q=tbn:ANd9GcT0EwAOdFIc9NJoeoQtXYEtQnVl0gcGD98nDzMHgk7c0kcRH2wg4A"/>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836699" y="6305811"/>
            <a:ext cx="1321381" cy="469439"/>
          </a:xfrm>
          <a:prstGeom prst="rect">
            <a:avLst/>
          </a:prstGeom>
          <a:noFill/>
          <a:extLst>
            <a:ext uri="{909E8E84-426E-40DD-AFC4-6F175D3DCCD1}">
              <a14:hiddenFill xmlns:a14="http://schemas.microsoft.com/office/drawing/2010/main">
                <a:solidFill>
                  <a:srgbClr val="FFFFFF"/>
                </a:solidFill>
              </a14:hiddenFill>
            </a:ext>
          </a:extLst>
        </p:spPr>
      </p:pic>
      <p:sp>
        <p:nvSpPr>
          <p:cNvPr id="33" name="32 Triángulo isósceles"/>
          <p:cNvSpPr/>
          <p:nvPr/>
        </p:nvSpPr>
        <p:spPr>
          <a:xfrm rot="16200000" flipV="1">
            <a:off x="3206067" y="5759152"/>
            <a:ext cx="1735380" cy="296813"/>
          </a:xfrm>
          <a:prstGeom prst="triangle">
            <a:avLst/>
          </a:prstGeom>
          <a:solidFill>
            <a:schemeClr val="accent5">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77479858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BSC">
      <a:dk1>
        <a:srgbClr val="004990"/>
      </a:dk1>
      <a:lt1>
        <a:srgbClr val="004990"/>
      </a:lt1>
      <a:dk2>
        <a:srgbClr val="004990"/>
      </a:dk2>
      <a:lt2>
        <a:srgbClr val="004990"/>
      </a:lt2>
      <a:accent1>
        <a:srgbClr val="FFFFFF"/>
      </a:accent1>
      <a:accent2>
        <a:srgbClr val="004990"/>
      </a:accent2>
      <a:accent3>
        <a:srgbClr val="004990"/>
      </a:accent3>
      <a:accent4>
        <a:srgbClr val="8DB3E2"/>
      </a:accent4>
      <a:accent5>
        <a:srgbClr val="548DD4"/>
      </a:accent5>
      <a:accent6>
        <a:srgbClr val="0070C0"/>
      </a:accent6>
      <a:hlink>
        <a:srgbClr val="95B3D7"/>
      </a:hlink>
      <a:folHlink>
        <a:srgbClr val="366092"/>
      </a:folHlink>
    </a:clrScheme>
    <a:fontScheme name="BSC">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err="1"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1559</TotalTime>
  <Words>2170</Words>
  <Application>Microsoft Office PowerPoint</Application>
  <PresentationFormat>Personalizado</PresentationFormat>
  <Paragraphs>168</Paragraphs>
  <Slides>15</Slides>
  <Notes>12</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15</vt:i4>
      </vt:variant>
    </vt:vector>
  </HeadingPairs>
  <TitlesOfParts>
    <vt:vector size="23" baseType="lpstr">
      <vt:lpstr>Arial</vt:lpstr>
      <vt:lpstr>ＭＳ Ｐゴシック</vt:lpstr>
      <vt:lpstr>DejaVu Sans</vt:lpstr>
      <vt:lpstr>Calibri</vt:lpstr>
      <vt:lpstr>Stone Sans ITC TT</vt:lpstr>
      <vt:lpstr>Helvetica</vt:lpstr>
      <vt:lpstr>HelveticaNeue</vt:lpstr>
      <vt:lpstr>Office Theme</vt:lpstr>
      <vt:lpstr>Presentación de PowerPoint</vt:lpstr>
      <vt:lpstr>Earth Sciences Department</vt:lpstr>
      <vt:lpstr>Earth system modelling</vt:lpstr>
      <vt:lpstr>Spatial scales</vt:lpstr>
      <vt:lpstr>Temporal scales</vt:lpstr>
      <vt:lpstr>Climate predictions</vt:lpstr>
      <vt:lpstr>Climate predictions and predictability</vt:lpstr>
      <vt:lpstr>Example: wind power predictions</vt:lpstr>
      <vt:lpstr>Example: wind power predictions</vt:lpstr>
      <vt:lpstr>Seasonal climate predictions</vt:lpstr>
      <vt:lpstr>Water management and seasonal predictions</vt:lpstr>
      <vt:lpstr>Water management and seasonal predictions</vt:lpstr>
      <vt:lpstr>Water management and seasonal predictions</vt:lpstr>
      <vt:lpstr>Water management and seasonal predictions</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lbermude</dc:creator>
  <cp:lastModifiedBy>Isadora Jimenez</cp:lastModifiedBy>
  <cp:revision>115</cp:revision>
  <cp:lastPrinted>2015-05-13T12:15:56Z</cp:lastPrinted>
  <dcterms:modified xsi:type="dcterms:W3CDTF">2015-07-15T14:19:35Z</dcterms:modified>
</cp:coreProperties>
</file>